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0" r:id="rId3"/>
    <p:sldMasterId id="2147483705" r:id="rId4"/>
    <p:sldMasterId id="2147483717" r:id="rId5"/>
  </p:sldMasterIdLst>
  <p:sldIdLst>
    <p:sldId id="263" r:id="rId6"/>
    <p:sldId id="257" r:id="rId7"/>
    <p:sldId id="261" r:id="rId8"/>
    <p:sldId id="265" r:id="rId9"/>
    <p:sldId id="269" r:id="rId10"/>
    <p:sldId id="256" r:id="rId11"/>
    <p:sldId id="274" r:id="rId12"/>
    <p:sldId id="271" r:id="rId13"/>
    <p:sldId id="287" r:id="rId14"/>
    <p:sldId id="275" r:id="rId15"/>
    <p:sldId id="288" r:id="rId16"/>
    <p:sldId id="266" r:id="rId17"/>
    <p:sldId id="270" r:id="rId18"/>
    <p:sldId id="272" r:id="rId19"/>
    <p:sldId id="273" r:id="rId20"/>
    <p:sldId id="267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3B9"/>
    <a:srgbClr val="F14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>
      <p:cViewPr varScale="1">
        <p:scale>
          <a:sx n="83" d="100"/>
          <a:sy n="83" d="100"/>
        </p:scale>
        <p:origin x="150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rosoft%20Computers\Downloads\1.%20Doimiy%20aholi%20soni-jami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rosoft%20Computers\Desktop\buxsta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rosoft%20Computers\Downloads\1.%20Doimiy%20aholi%20soni-jami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&#1050;&#1085;&#1080;&#1075;&#1072;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B2-47EC-98D0-06B6622ACC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B2-47EC-98D0-06B6622ACC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B2-47EC-98D0-06B6622ACC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EB2-47EC-98D0-06B6622ACC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EB2-47EC-98D0-06B6622ACC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EB2-47EC-98D0-06B6622ACC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EB2-47EC-98D0-06B6622ACC0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EB2-47EC-98D0-06B6622ACC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EB2-47EC-98D0-06B6622ACC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EB2-47EC-98D0-06B6622ACC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EB2-47EC-98D0-06B6622ACC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EB2-47EC-98D0-06B6622ACC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EB2-47EC-98D0-06B6622ACC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0EB2-47EC-98D0-06B6622ACC0D}"/>
              </c:ext>
            </c:extLst>
          </c:dPt>
          <c:dLbls>
            <c:dLbl>
              <c:idx val="0"/>
              <c:layout>
                <c:manualLayout>
                  <c:x val="1.3929648038375488E-3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EB2-47EC-98D0-06B6622ACC0D}"/>
                </c:ext>
              </c:extLst>
            </c:dLbl>
            <c:dLbl>
              <c:idx val="1"/>
              <c:layout>
                <c:manualLayout>
                  <c:x val="6.2683416172694295E-2"/>
                  <c:y val="4.0900015028876906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2074"/>
                        <a:gd name="adj2" fmla="val 5900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3-0EB2-47EC-98D0-06B6622ACC0D}"/>
                </c:ext>
              </c:extLst>
            </c:dLbl>
            <c:dLbl>
              <c:idx val="12"/>
              <c:layout>
                <c:manualLayout>
                  <c:x val="-2.9252260880590696E-2"/>
                  <c:y val="5.226113031467605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0EB2-47EC-98D0-06B6622ACC0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'[1. Doimiy aholi soni-jami (1).xlsx]1'!$A$5:$A$18</c:f>
              <c:strCache>
                <c:ptCount val="14"/>
                <c:pt idx="0">
                  <c:v>Qoraqalpog`iston Respublikasi</c:v>
                </c:pt>
                <c:pt idx="1">
                  <c:v>Andijon</c:v>
                </c:pt>
                <c:pt idx="2">
                  <c:v>Buxoro</c:v>
                </c:pt>
                <c:pt idx="3">
                  <c:v>Jizzax</c:v>
                </c:pt>
                <c:pt idx="4">
                  <c:v>Qashqadaryo</c:v>
                </c:pt>
                <c:pt idx="5">
                  <c:v>Navoiy</c:v>
                </c:pt>
                <c:pt idx="6">
                  <c:v>Namangan</c:v>
                </c:pt>
                <c:pt idx="7">
                  <c:v>Samarqand</c:v>
                </c:pt>
                <c:pt idx="8">
                  <c:v>Surxondaryo</c:v>
                </c:pt>
                <c:pt idx="9">
                  <c:v>Sirdaryo</c:v>
                </c:pt>
                <c:pt idx="10">
                  <c:v>Toshkent</c:v>
                </c:pt>
                <c:pt idx="11">
                  <c:v>Farg`ona</c:v>
                </c:pt>
                <c:pt idx="12">
                  <c:v>Xorazm</c:v>
                </c:pt>
                <c:pt idx="13">
                  <c:v>Toshkent sh.</c:v>
                </c:pt>
              </c:strCache>
            </c:strRef>
          </c:cat>
          <c:val>
            <c:numRef>
              <c:f>'[1. Doimiy aholi soni-jami (1).xlsx]1'!$AB$5:$AB$18</c:f>
              <c:numCache>
                <c:formatCode>0.0</c:formatCode>
                <c:ptCount val="14"/>
                <c:pt idx="0">
                  <c:v>1976.2</c:v>
                </c:pt>
                <c:pt idx="1">
                  <c:v>3322.7</c:v>
                </c:pt>
                <c:pt idx="2">
                  <c:v>2009.7</c:v>
                </c:pt>
                <c:pt idx="3">
                  <c:v>1475.5</c:v>
                </c:pt>
                <c:pt idx="4">
                  <c:v>3482.3</c:v>
                </c:pt>
                <c:pt idx="5">
                  <c:v>1055.5</c:v>
                </c:pt>
                <c:pt idx="6">
                  <c:v>2997.5</c:v>
                </c:pt>
                <c:pt idx="7">
                  <c:v>4118.2</c:v>
                </c:pt>
                <c:pt idx="8">
                  <c:v>2806.5</c:v>
                </c:pt>
                <c:pt idx="9">
                  <c:v>896.6</c:v>
                </c:pt>
                <c:pt idx="10">
                  <c:v>2993.4</c:v>
                </c:pt>
                <c:pt idx="11">
                  <c:v>3976.3</c:v>
                </c:pt>
                <c:pt idx="12">
                  <c:v>1958.1</c:v>
                </c:pt>
                <c:pt idx="13">
                  <c:v>2956.4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0EB2-47EC-98D0-06B6622ACC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Лист1!$AE$1</c:f>
              <c:strCache>
                <c:ptCount val="1"/>
                <c:pt idx="0">
                  <c:v>Erkaklar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Лист1!$A$2:$A$12</c:f>
              <c:strCache>
                <c:ptCount val="11"/>
                <c:pt idx="0">
                  <c:v>2012-yil</c:v>
                </c:pt>
                <c:pt idx="1">
                  <c:v>2013-yil</c:v>
                </c:pt>
                <c:pt idx="2">
                  <c:v>2014-yil</c:v>
                </c:pt>
                <c:pt idx="3">
                  <c:v>2015-yil</c:v>
                </c:pt>
                <c:pt idx="4">
                  <c:v>2016-yil</c:v>
                </c:pt>
                <c:pt idx="5">
                  <c:v>2017-yil</c:v>
                </c:pt>
                <c:pt idx="6">
                  <c:v>2018-yil</c:v>
                </c:pt>
                <c:pt idx="7">
                  <c:v>2019-yil</c:v>
                </c:pt>
                <c:pt idx="8">
                  <c:v>2020-yil</c:v>
                </c:pt>
                <c:pt idx="9">
                  <c:v>2021-yil</c:v>
                </c:pt>
                <c:pt idx="10">
                  <c:v>2022-yil</c:v>
                </c:pt>
              </c:strCache>
            </c:strRef>
          </c:cat>
          <c:val>
            <c:numRef>
              <c:f>Лист1!$AE$2:$AE$12</c:f>
              <c:numCache>
                <c:formatCode>General</c:formatCode>
                <c:ptCount val="11"/>
                <c:pt idx="0">
                  <c:v>849.7</c:v>
                </c:pt>
                <c:pt idx="1">
                  <c:v>861.6</c:v>
                </c:pt>
                <c:pt idx="2">
                  <c:v>876</c:v>
                </c:pt>
                <c:pt idx="3">
                  <c:v>891.3</c:v>
                </c:pt>
                <c:pt idx="4">
                  <c:v>906.9</c:v>
                </c:pt>
                <c:pt idx="5">
                  <c:v>921.7</c:v>
                </c:pt>
                <c:pt idx="6">
                  <c:v>935.6</c:v>
                </c:pt>
                <c:pt idx="7">
                  <c:v>948.3</c:v>
                </c:pt>
                <c:pt idx="8">
                  <c:v>963.5</c:v>
                </c:pt>
                <c:pt idx="9">
                  <c:v>975.2</c:v>
                </c:pt>
                <c:pt idx="10">
                  <c:v>990.4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DC-4EB8-883E-E028BE02E404}"/>
            </c:ext>
          </c:extLst>
        </c:ser>
        <c:ser>
          <c:idx val="1"/>
          <c:order val="1"/>
          <c:tx>
            <c:strRef>
              <c:f>Лист1!$AF$1</c:f>
              <c:strCache>
                <c:ptCount val="1"/>
                <c:pt idx="0">
                  <c:v>Ayollar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Лист1!$A$2:$A$12</c:f>
              <c:strCache>
                <c:ptCount val="11"/>
                <c:pt idx="0">
                  <c:v>2012-yil</c:v>
                </c:pt>
                <c:pt idx="1">
                  <c:v>2013-yil</c:v>
                </c:pt>
                <c:pt idx="2">
                  <c:v>2014-yil</c:v>
                </c:pt>
                <c:pt idx="3">
                  <c:v>2015-yil</c:v>
                </c:pt>
                <c:pt idx="4">
                  <c:v>2016-yil</c:v>
                </c:pt>
                <c:pt idx="5">
                  <c:v>2017-yil</c:v>
                </c:pt>
                <c:pt idx="6">
                  <c:v>2018-yil</c:v>
                </c:pt>
                <c:pt idx="7">
                  <c:v>2019-yil</c:v>
                </c:pt>
                <c:pt idx="8">
                  <c:v>2020-yil</c:v>
                </c:pt>
                <c:pt idx="9">
                  <c:v>2021-yil</c:v>
                </c:pt>
                <c:pt idx="10">
                  <c:v>2022-yil</c:v>
                </c:pt>
              </c:strCache>
            </c:strRef>
          </c:cat>
          <c:val>
            <c:numRef>
              <c:f>Лист1!$AF$2:$AF$12</c:f>
              <c:numCache>
                <c:formatCode>0.0</c:formatCode>
                <c:ptCount val="11"/>
                <c:pt idx="0">
                  <c:v>857.7</c:v>
                </c:pt>
                <c:pt idx="1">
                  <c:v>868.1</c:v>
                </c:pt>
                <c:pt idx="2">
                  <c:v>880.4</c:v>
                </c:pt>
                <c:pt idx="3">
                  <c:v>894.1</c:v>
                </c:pt>
                <c:pt idx="4">
                  <c:v>908.3</c:v>
                </c:pt>
                <c:pt idx="5">
                  <c:v>921.8</c:v>
                </c:pt>
                <c:pt idx="6">
                  <c:v>934.6</c:v>
                </c:pt>
                <c:pt idx="7">
                  <c:v>946.5</c:v>
                </c:pt>
                <c:pt idx="8">
                  <c:v>960.4</c:v>
                </c:pt>
                <c:pt idx="9">
                  <c:v>971.9</c:v>
                </c:pt>
                <c:pt idx="10">
                  <c:v>986.4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DC-4EB8-883E-E028BE02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399536"/>
        <c:axId val="433397568"/>
      </c:barChart>
      <c:catAx>
        <c:axId val="43339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97568"/>
        <c:crosses val="autoZero"/>
        <c:auto val="1"/>
        <c:lblAlgn val="ctr"/>
        <c:lblOffset val="100"/>
        <c:noMultiLvlLbl val="0"/>
      </c:catAx>
      <c:valAx>
        <c:axId val="43339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9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0B-4A09-A9AD-21361FF127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0B-4A09-A9AD-21361FF127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0B-4A09-A9AD-21361FF127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0B-4A09-A9AD-21361FF127B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00B-4A09-A9AD-21361FF127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00B-4A09-A9AD-21361FF127B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00B-4A09-A9AD-21361FF127B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00B-4A09-A9AD-21361FF127B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00B-4A09-A9AD-21361FF127B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00B-4A09-A9AD-21361FF127B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00B-4A09-A9AD-21361FF127B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00B-4A09-A9AD-21361FF127B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00B-4A09-A9AD-21361FF127B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00B-4A09-A9AD-21361FF127B2}"/>
              </c:ext>
            </c:extLst>
          </c:dPt>
          <c:dLbls>
            <c:dLbl>
              <c:idx val="0"/>
              <c:layout>
                <c:manualLayout>
                  <c:x val="3.6202861451364164E-2"/>
                  <c:y val="6.661288681369056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0B-4A09-A9AD-21361FF127B2}"/>
                </c:ext>
              </c:extLst>
            </c:dLbl>
            <c:dLbl>
              <c:idx val="10"/>
              <c:layout>
                <c:manualLayout>
                  <c:x val="-0.11025416896551817"/>
                  <c:y val="-7.327417549505962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0B-4A09-A9AD-21361FF127B2}"/>
                </c:ext>
              </c:extLst>
            </c:dLbl>
            <c:dLbl>
              <c:idx val="11"/>
              <c:layout>
                <c:manualLayout>
                  <c:x val="-2.7974938394236006E-2"/>
                  <c:y val="-6.328224247300605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0B-4A09-A9AD-21361FF127B2}"/>
                </c:ext>
              </c:extLst>
            </c:dLbl>
            <c:dLbl>
              <c:idx val="12"/>
              <c:layout>
                <c:manualLayout>
                  <c:x val="4.6076369119918088E-2"/>
                  <c:y val="-4.329837642889887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0B-4A09-A9AD-21361FF127B2}"/>
                </c:ext>
              </c:extLst>
            </c:dLbl>
            <c:dLbl>
              <c:idx val="13"/>
              <c:layout>
                <c:manualLayout>
                  <c:x val="0.11354533818836943"/>
                  <c:y val="3.66370877475298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00B-4A09-A9AD-21361FF127B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'1'!$C$27:$C$40</c:f>
              <c:strCache>
                <c:ptCount val="14"/>
                <c:pt idx="0">
                  <c:v>Samarqand viloyati </c:v>
                </c:pt>
                <c:pt idx="1">
                  <c:v>Farg‘ona viloyati</c:v>
                </c:pt>
                <c:pt idx="2">
                  <c:v>Xorazm viloyati</c:v>
                </c:pt>
                <c:pt idx="3">
                  <c:v>Surxondaryo viloyati</c:v>
                </c:pt>
                <c:pt idx="4">
                  <c:v>Qashqadaryo viloyati </c:v>
                </c:pt>
                <c:pt idx="5">
                  <c:v>Toshkent viloyati </c:v>
                </c:pt>
                <c:pt idx="6">
                  <c:v>Navoiy viloyati </c:v>
                </c:pt>
                <c:pt idx="7">
                  <c:v>Buxoro viloyati </c:v>
                </c:pt>
                <c:pt idx="8">
                  <c:v>Toshkent shahri </c:v>
                </c:pt>
                <c:pt idx="9">
                  <c:v>Qoraqalpog‘iston Resp. </c:v>
                </c:pt>
                <c:pt idx="10">
                  <c:v>Jizzax viloyati </c:v>
                </c:pt>
                <c:pt idx="11">
                  <c:v>Andijon viloyati </c:v>
                </c:pt>
                <c:pt idx="12">
                  <c:v>Namangan viloyati</c:v>
                </c:pt>
                <c:pt idx="13">
                  <c:v>Sirdaryo viloyati</c:v>
                </c:pt>
              </c:strCache>
            </c:strRef>
          </c:cat>
          <c:val>
            <c:numRef>
              <c:f>'1'!$D$27:$D$40</c:f>
              <c:numCache>
                <c:formatCode>General</c:formatCode>
                <c:ptCount val="14"/>
                <c:pt idx="0">
                  <c:v>7965</c:v>
                </c:pt>
                <c:pt idx="1">
                  <c:v>4904</c:v>
                </c:pt>
                <c:pt idx="2">
                  <c:v>4844</c:v>
                </c:pt>
                <c:pt idx="3">
                  <c:v>3963</c:v>
                </c:pt>
                <c:pt idx="4">
                  <c:v>3911</c:v>
                </c:pt>
                <c:pt idx="5">
                  <c:v>3813</c:v>
                </c:pt>
                <c:pt idx="6">
                  <c:v>3520</c:v>
                </c:pt>
                <c:pt idx="7">
                  <c:v>2940</c:v>
                </c:pt>
                <c:pt idx="8">
                  <c:v>2880</c:v>
                </c:pt>
                <c:pt idx="9">
                  <c:v>2031</c:v>
                </c:pt>
                <c:pt idx="10">
                  <c:v>1587</c:v>
                </c:pt>
                <c:pt idx="11">
                  <c:v>1393</c:v>
                </c:pt>
                <c:pt idx="12">
                  <c:v>969</c:v>
                </c:pt>
                <c:pt idx="13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500B-4A09-A9AD-21361FF12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Лист1!$A$5:$A$17</cx:f>
        <cx:lvl ptCount="13">
          <cx:pt idx="0">buxoro shahar</cx:pt>
          <cx:pt idx="1">kogon shahar</cx:pt>
          <cx:pt idx="2">olot</cx:pt>
          <cx:pt idx="3">buxoro </cx:pt>
          <cx:pt idx="4">vobkent</cx:pt>
          <cx:pt idx="5">g'ijduvon </cx:pt>
          <cx:pt idx="6">kogon</cx:pt>
          <cx:pt idx="7">qorako'l</cx:pt>
          <cx:pt idx="8">qorovulbozor</cx:pt>
          <cx:pt idx="9">peshku</cx:pt>
          <cx:pt idx="10">romitan</cx:pt>
          <cx:pt idx="11">jondor</cx:pt>
          <cx:pt idx="12">shofirkon</cx:pt>
        </cx:lvl>
      </cx:strDim>
      <cx:numDim type="size">
        <cx:f>Лист1!$B$5:$B$17</cx:f>
        <cx:lvl ptCount="13" formatCode="General">
          <cx:pt idx="0">65</cx:pt>
          <cx:pt idx="1">10</cx:pt>
          <cx:pt idx="2">0</cx:pt>
          <cx:pt idx="3">10</cx:pt>
          <cx:pt idx="4">3</cx:pt>
          <cx:pt idx="5">8</cx:pt>
          <cx:pt idx="6">18</cx:pt>
          <cx:pt idx="7">3</cx:pt>
          <cx:pt idx="8">4</cx:pt>
          <cx:pt idx="9">8</cx:pt>
          <cx:pt idx="10">5</cx:pt>
          <cx:pt idx="11">9</cx:pt>
          <cx:pt idx="12">6</cx:pt>
        </cx:lvl>
      </cx:numDim>
    </cx:data>
  </cx:chartData>
  <cx:chart>
    <cx:title pos="t" align="ctr" overlay="1">
      <cx:tx>
        <cx:rich>
          <a:bodyPr spcFirstLastPara="1" vertOverflow="ellipsis" wrap="square" lIns="0" tIns="0" rIns="0" bIns="0" anchor="ctr" anchorCtr="1"/>
          <a:lstStyle/>
          <a:p>
            <a:pPr algn="ctr">
              <a:defRPr lang="ru-RU" sz="1800" b="0" i="0" u="none" strike="noStrike" kern="1200" spc="0" baseline="0">
                <a:solidFill>
                  <a:schemeClr val="bg1"/>
                </a:solidFill>
                <a:latin typeface="Calibri"/>
              </a:defRPr>
            </a:pPr>
            <a:r>
              <a:rPr lang="en-US" sz="1800">
                <a:solidFill>
                  <a:schemeClr val="bg1"/>
                </a:solidFill>
              </a:rPr>
              <a:t>Qo'shma korxonalar</a:t>
            </a:r>
            <a:endParaRPr lang="en-US">
              <a:solidFill>
                <a:schemeClr val="bg1"/>
              </a:solidFill>
            </a:endParaRPr>
          </a:p>
        </cx:rich>
      </cx:tx>
    </cx:title>
    <cx:plotArea>
      <cx:plotAreaRegion>
        <cx:series layoutId="treemap" uniqueId="{BEC7A317-C102-4454-8B1D-A1D0711E532D}">
          <cx:tx>
            <cx:txData>
              <cx:f>Лист1!$B$4</cx:f>
              <cx:v>qo'shma korxona 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Лист1!$C$4</c:f>
              <c:strCache>
                <c:ptCount val="1"/>
                <c:pt idx="0">
                  <c:v>xorijiy korxona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4-4434-A99D-5EF48AF8725C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4-4434-A99D-5EF48AF8725C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4-4434-A99D-5EF48AF8725C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A4-4434-A99D-5EF48AF8725C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A4-4434-A99D-5EF48AF8725C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A4-4434-A99D-5EF48AF8725C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A4-4434-A99D-5EF48AF8725C}"/>
              </c:ext>
            </c:extLst>
          </c:dPt>
          <c:dPt>
            <c:idx val="7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A4-4434-A99D-5EF48AF8725C}"/>
              </c:ext>
            </c:extLst>
          </c:dPt>
          <c:dPt>
            <c:idx val="8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A4-4434-A99D-5EF48AF8725C}"/>
              </c:ext>
            </c:extLst>
          </c:dPt>
          <c:dPt>
            <c:idx val="9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3A4-4434-A99D-5EF48AF8725C}"/>
              </c:ext>
            </c:extLst>
          </c:dPt>
          <c:dPt>
            <c:idx val="1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3A4-4434-A99D-5EF48AF8725C}"/>
              </c:ext>
            </c:extLst>
          </c:dPt>
          <c:dPt>
            <c:idx val="1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3A4-4434-A99D-5EF48AF8725C}"/>
              </c:ext>
            </c:extLst>
          </c:dPt>
          <c:dPt>
            <c:idx val="1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3A4-4434-A99D-5EF48AF8725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31438CD-3799-4205-B8A8-4B1BCAE0B2E5}" type="CATEGORYNAME">
                      <a:rPr lang="en-US"/>
                      <a:pPr/>
                      <a:t>[ИМЯ КАТЕГОРИИ]</a:t>
                    </a:fld>
                    <a:r>
                      <a:rPr lang="en-US" baseline="0"/>
                      <a:t>
85ta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3A4-4434-A99D-5EF48AF8725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0C6FAD6-8AEA-4C12-9FF3-F69130D36C5D}" type="CATEGORYNAME">
                      <a:rPr lang="en-US"/>
                      <a:pPr/>
                      <a:t>[ИМЯ КАТЕГОРИИ]</a:t>
                    </a:fld>
                    <a:r>
                      <a:rPr lang="en-US" baseline="0"/>
                      <a:t>
11ta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53A4-4434-A99D-5EF48AF8725C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Лист1!$A$5:$A$17</c:f>
              <c:strCache>
                <c:ptCount val="13"/>
                <c:pt idx="0">
                  <c:v>buxoro shahar</c:v>
                </c:pt>
                <c:pt idx="1">
                  <c:v>kogon shahar</c:v>
                </c:pt>
                <c:pt idx="2">
                  <c:v>olot</c:v>
                </c:pt>
                <c:pt idx="3">
                  <c:v>buxoro </c:v>
                </c:pt>
                <c:pt idx="4">
                  <c:v>vobkent</c:v>
                </c:pt>
                <c:pt idx="5">
                  <c:v>g'ijduvon </c:v>
                </c:pt>
                <c:pt idx="6">
                  <c:v>kogon</c:v>
                </c:pt>
                <c:pt idx="7">
                  <c:v>qorako'l</c:v>
                </c:pt>
                <c:pt idx="8">
                  <c:v>qorovulbozor</c:v>
                </c:pt>
                <c:pt idx="9">
                  <c:v>peshku</c:v>
                </c:pt>
                <c:pt idx="10">
                  <c:v>romitan</c:v>
                </c:pt>
                <c:pt idx="11">
                  <c:v>jondor</c:v>
                </c:pt>
                <c:pt idx="12">
                  <c:v>shofirkon</c:v>
                </c:pt>
              </c:strCache>
            </c:strRef>
          </c:cat>
          <c:val>
            <c:numRef>
              <c:f>Лист1!$C$5:$C$17</c:f>
              <c:numCache>
                <c:formatCode>General</c:formatCode>
                <c:ptCount val="13"/>
                <c:pt idx="0">
                  <c:v>85</c:v>
                </c:pt>
                <c:pt idx="1">
                  <c:v>4</c:v>
                </c:pt>
                <c:pt idx="2">
                  <c:v>7</c:v>
                </c:pt>
                <c:pt idx="3">
                  <c:v>3</c:v>
                </c:pt>
                <c:pt idx="4">
                  <c:v>2</c:v>
                </c:pt>
                <c:pt idx="5">
                  <c:v>4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11</c:v>
                </c:pt>
                <c:pt idx="10">
                  <c:v>7</c:v>
                </c:pt>
                <c:pt idx="11">
                  <c:v>5</c:v>
                </c:pt>
                <c:pt idx="1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53A4-4434-A99D-5EF48AF87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5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01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93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6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699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46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962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1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24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420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323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326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93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24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1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604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675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535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404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074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804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393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44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94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028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555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048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40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55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65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082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891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301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5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786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4852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9998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889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588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4119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0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9204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081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60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8899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031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0184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4299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6665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5447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8027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464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1394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6336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44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0687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5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33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15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6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59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194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871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194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it Buxoro: 2023 Travel Guide for Buxoro, Bukhara | Ex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10065779" cy="685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55575" y="116632"/>
            <a:ext cx="91296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0" dirty="0" smtClean="0">
                <a:solidFill>
                  <a:schemeClr val="bg1"/>
                </a:solidFill>
              </a:rPr>
              <a:t>BUXORO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54452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IQT-AU-21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ABUBAKIROV AXADJON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SAYDULLAYEV AKMALXON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524003" cy="970450"/>
          </a:xfrm>
        </p:spPr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G‘ijduvon</a:t>
            </a:r>
            <a:r>
              <a:rPr lang="en-US" dirty="0"/>
              <a:t>” </a:t>
            </a:r>
            <a:r>
              <a:rPr lang="en-US" dirty="0" err="1"/>
              <a:t>erkin</a:t>
            </a:r>
            <a:r>
              <a:rPr lang="en-US" dirty="0"/>
              <a:t> </a:t>
            </a:r>
            <a:r>
              <a:rPr lang="en-US" dirty="0" err="1"/>
              <a:t>iqtisodiy</a:t>
            </a:r>
            <a:r>
              <a:rPr lang="en-US" dirty="0"/>
              <a:t> </a:t>
            </a:r>
            <a:r>
              <a:rPr lang="en-US" dirty="0" err="1"/>
              <a:t>zonasi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2060848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G‘ijduvon</a:t>
            </a:r>
            <a:r>
              <a:rPr lang="en-US" sz="3200" dirty="0"/>
              <a:t>” </a:t>
            </a:r>
            <a:r>
              <a:rPr lang="en-US" sz="3200" dirty="0" err="1"/>
              <a:t>erkin</a:t>
            </a:r>
            <a:r>
              <a:rPr lang="en-US" sz="3200" dirty="0"/>
              <a:t> </a:t>
            </a:r>
            <a:r>
              <a:rPr lang="en-US" sz="3200" dirty="0" err="1"/>
              <a:t>iqtisodiy</a:t>
            </a:r>
            <a:r>
              <a:rPr lang="en-US" sz="3200" dirty="0"/>
              <a:t> </a:t>
            </a:r>
            <a:r>
              <a:rPr lang="en-US" sz="3200" dirty="0" err="1"/>
              <a:t>zonasida</a:t>
            </a:r>
            <a:r>
              <a:rPr lang="en-US" sz="3200" dirty="0"/>
              <a:t> </a:t>
            </a:r>
            <a:r>
              <a:rPr lang="en-US" sz="3200" dirty="0" err="1"/>
              <a:t>Maʼmuriy</a:t>
            </a:r>
            <a:r>
              <a:rPr lang="en-US" sz="3200" dirty="0"/>
              <a:t> </a:t>
            </a:r>
            <a:r>
              <a:rPr lang="en-US" sz="3200" dirty="0" err="1"/>
              <a:t>kengash</a:t>
            </a:r>
            <a:r>
              <a:rPr lang="en-US" sz="3200" dirty="0"/>
              <a:t> </a:t>
            </a:r>
            <a:r>
              <a:rPr lang="en-US" sz="3200" dirty="0" err="1"/>
              <a:t>tomonidan</a:t>
            </a:r>
            <a:r>
              <a:rPr lang="en-US" sz="3200" dirty="0"/>
              <a:t> </a:t>
            </a:r>
            <a:r>
              <a:rPr lang="en-US" sz="3200" dirty="0" err="1"/>
              <a:t>maʼqullangan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31</a:t>
            </a:r>
            <a:r>
              <a:rPr lang="en-US" sz="3200" dirty="0"/>
              <a:t> ta investor </a:t>
            </a:r>
            <a:r>
              <a:rPr lang="en-US" sz="3200" dirty="0" err="1"/>
              <a:t>tomonidan</a:t>
            </a:r>
            <a:r>
              <a:rPr lang="en-US" sz="3200" dirty="0"/>
              <a:t> </a:t>
            </a:r>
            <a:r>
              <a:rPr lang="en-US" sz="3200" dirty="0" err="1"/>
              <a:t>umumiy</a:t>
            </a:r>
            <a:r>
              <a:rPr lang="en-US" sz="3200" dirty="0"/>
              <a:t> </a:t>
            </a:r>
            <a:r>
              <a:rPr lang="en-US" sz="3200" dirty="0" err="1"/>
              <a:t>qiymati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128,9</a:t>
            </a:r>
            <a:r>
              <a:rPr lang="en-US" sz="3200" dirty="0"/>
              <a:t> million </a:t>
            </a:r>
            <a:r>
              <a:rPr lang="en-US" sz="3200" dirty="0" err="1"/>
              <a:t>dollarlik</a:t>
            </a:r>
            <a:r>
              <a:rPr lang="en-US" sz="3200" dirty="0"/>
              <a:t> </a:t>
            </a:r>
            <a:r>
              <a:rPr lang="en-US" sz="3200" dirty="0" err="1"/>
              <a:t>bo‘lgan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37</a:t>
            </a:r>
            <a:r>
              <a:rPr lang="en-US" sz="3200" dirty="0"/>
              <a:t> ta </a:t>
            </a:r>
            <a:r>
              <a:rPr lang="en-US" sz="3200" dirty="0" err="1"/>
              <a:t>loyiha</a:t>
            </a:r>
            <a:r>
              <a:rPr lang="en-US" sz="3200" dirty="0"/>
              <a:t> </a:t>
            </a:r>
            <a:r>
              <a:rPr lang="en-US" sz="3200" dirty="0" err="1"/>
              <a:t>amalga</a:t>
            </a:r>
            <a:r>
              <a:rPr lang="en-US" sz="3200" dirty="0"/>
              <a:t> </a:t>
            </a:r>
            <a:r>
              <a:rPr lang="en-US" sz="3200" dirty="0" err="1"/>
              <a:t>oshirilmoqda</a:t>
            </a:r>
            <a:r>
              <a:rPr lang="en-US" sz="3200" dirty="0"/>
              <a:t>. </a:t>
            </a:r>
            <a:r>
              <a:rPr lang="en-US" sz="3200" dirty="0" err="1"/>
              <a:t>Ushbu</a:t>
            </a:r>
            <a:r>
              <a:rPr lang="en-US" sz="3200" dirty="0"/>
              <a:t> </a:t>
            </a:r>
            <a:r>
              <a:rPr lang="en-US" sz="3200" dirty="0" err="1"/>
              <a:t>loyihalarning</a:t>
            </a:r>
            <a:r>
              <a:rPr lang="en-US" sz="3200" dirty="0"/>
              <a:t> </a:t>
            </a:r>
            <a:r>
              <a:rPr lang="en-US" sz="3200" dirty="0" err="1"/>
              <a:t>to‘la</a:t>
            </a:r>
            <a:r>
              <a:rPr lang="en-US" sz="3200" dirty="0"/>
              <a:t> </a:t>
            </a:r>
            <a:r>
              <a:rPr lang="en-US" sz="3200" dirty="0" err="1"/>
              <a:t>quvvat</a:t>
            </a:r>
            <a:r>
              <a:rPr lang="en-US" sz="3200" dirty="0"/>
              <a:t> </a:t>
            </a:r>
            <a:r>
              <a:rPr lang="en-US" sz="3200" dirty="0" err="1"/>
              <a:t>bilan</a:t>
            </a:r>
            <a:r>
              <a:rPr lang="en-US" sz="3200" dirty="0"/>
              <a:t> </a:t>
            </a:r>
            <a:r>
              <a:rPr lang="en-US" sz="3200" dirty="0" err="1"/>
              <a:t>ishlashi</a:t>
            </a:r>
            <a:r>
              <a:rPr lang="en-US" sz="3200" dirty="0"/>
              <a:t> </a:t>
            </a:r>
            <a:r>
              <a:rPr lang="en-US" sz="3200" dirty="0" err="1"/>
              <a:t>natijasida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2 </a:t>
            </a:r>
            <a:r>
              <a:rPr lang="en-US" sz="3200" dirty="0" err="1">
                <a:solidFill>
                  <a:srgbClr val="FF0000"/>
                </a:solidFill>
              </a:rPr>
              <a:t>ming</a:t>
            </a:r>
            <a:r>
              <a:rPr lang="en-US" sz="3200" dirty="0">
                <a:solidFill>
                  <a:srgbClr val="FF0000"/>
                </a:solidFill>
              </a:rPr>
              <a:t> 739</a:t>
            </a:r>
            <a:r>
              <a:rPr lang="en-US" sz="3200" dirty="0"/>
              <a:t> ta </a:t>
            </a:r>
            <a:r>
              <a:rPr lang="en-US" sz="3200" dirty="0" err="1"/>
              <a:t>yangi</a:t>
            </a:r>
            <a:r>
              <a:rPr lang="en-US" sz="3200" dirty="0"/>
              <a:t> </a:t>
            </a:r>
            <a:r>
              <a:rPr lang="en-US" sz="3200" dirty="0" err="1"/>
              <a:t>ish</a:t>
            </a:r>
            <a:r>
              <a:rPr lang="en-US" sz="3200" dirty="0"/>
              <a:t> </a:t>
            </a:r>
            <a:r>
              <a:rPr lang="en-US" sz="3200" dirty="0" err="1"/>
              <a:t>o‘rinlari</a:t>
            </a:r>
            <a:r>
              <a:rPr lang="en-US" sz="3200" dirty="0"/>
              <a:t> </a:t>
            </a:r>
            <a:r>
              <a:rPr lang="en-US" sz="3200" dirty="0" err="1"/>
              <a:t>yaratilishi</a:t>
            </a:r>
            <a:r>
              <a:rPr lang="en-US" sz="3200" dirty="0"/>
              <a:t> </a:t>
            </a:r>
            <a:r>
              <a:rPr lang="en-US" sz="3200" dirty="0" err="1"/>
              <a:t>belgilangan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2.BUXORO VILOYATINING IQTISODIY SALOHIYATI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SAYTDA…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5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84" y="1916832"/>
            <a:ext cx="3622312" cy="5112568"/>
          </a:xfrm>
        </p:spPr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yni</a:t>
            </a:r>
            <a:r>
              <a:rPr lang="en-US" dirty="0" smtClean="0"/>
              <a:t> </a:t>
            </a:r>
            <a:r>
              <a:rPr lang="en-US" dirty="0" err="1"/>
              <a:t>kunda</a:t>
            </a:r>
            <a:r>
              <a:rPr lang="en-US" dirty="0"/>
              <a:t> </a:t>
            </a:r>
            <a:r>
              <a:rPr lang="en-US" dirty="0" err="1"/>
              <a:t>viloyatda</a:t>
            </a:r>
            <a:r>
              <a:rPr lang="en-US" dirty="0"/>
              <a:t> </a:t>
            </a:r>
            <a:r>
              <a:rPr lang="en-US" dirty="0" err="1"/>
              <a:t>zamonaviy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talabga</a:t>
            </a:r>
            <a:r>
              <a:rPr lang="en-US" dirty="0"/>
              <a:t> </a:t>
            </a:r>
            <a:r>
              <a:rPr lang="en-US" dirty="0" err="1" smtClean="0"/>
              <a:t>javob</a:t>
            </a:r>
            <a:r>
              <a:rPr lang="en-US" dirty="0" smtClean="0"/>
              <a:t> </a:t>
            </a:r>
            <a:r>
              <a:rPr lang="en-US" dirty="0" err="1"/>
              <a:t>beradigan</a:t>
            </a:r>
            <a:r>
              <a:rPr lang="en-US" dirty="0"/>
              <a:t> </a:t>
            </a:r>
            <a:r>
              <a:rPr lang="en-US" dirty="0" err="1"/>
              <a:t>mehmonxonalar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>
                <a:solidFill>
                  <a:srgbClr val="0AC3B9"/>
                </a:solidFill>
              </a:rPr>
              <a:t>200</a:t>
            </a:r>
            <a:r>
              <a:rPr lang="en-US" dirty="0"/>
              <a:t> </a:t>
            </a:r>
            <a:r>
              <a:rPr lang="en-US" dirty="0" err="1"/>
              <a:t>taga</a:t>
            </a:r>
            <a:r>
              <a:rPr lang="en-US" dirty="0"/>
              <a:t> </a:t>
            </a:r>
            <a:r>
              <a:rPr lang="en-US" dirty="0" err="1"/>
              <a:t>yaqinlashgan</a:t>
            </a:r>
            <a:r>
              <a:rPr lang="en-US" dirty="0"/>
              <a:t> </a:t>
            </a:r>
            <a:r>
              <a:rPr lang="en-US" dirty="0" err="1"/>
              <a:t>bo‘lsa</a:t>
            </a:r>
            <a:r>
              <a:rPr lang="en-US" dirty="0"/>
              <a:t>, </a:t>
            </a:r>
            <a:r>
              <a:rPr lang="en-US" dirty="0" err="1"/>
              <a:t>ularda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kunda</a:t>
            </a:r>
            <a:r>
              <a:rPr lang="en-US" dirty="0"/>
              <a:t> </a:t>
            </a:r>
            <a:r>
              <a:rPr lang="en-US" dirty="0" smtClean="0">
                <a:solidFill>
                  <a:srgbClr val="0AC3B9"/>
                </a:solidFill>
              </a:rPr>
              <a:t>60,000</a:t>
            </a:r>
            <a:r>
              <a:rPr lang="en-US" dirty="0" smtClean="0"/>
              <a:t>dan </a:t>
            </a:r>
            <a:r>
              <a:rPr lang="en-US" dirty="0" err="1"/>
              <a:t>ortiq</a:t>
            </a:r>
            <a:r>
              <a:rPr lang="en-US" dirty="0"/>
              <a:t> </a:t>
            </a:r>
            <a:r>
              <a:rPr lang="en-US" dirty="0" err="1"/>
              <a:t>mehmonga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darajada</a:t>
            </a:r>
            <a:r>
              <a:rPr lang="en-US" dirty="0"/>
              <a:t> </a:t>
            </a:r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err="1"/>
              <a:t>ko‘rsatish</a:t>
            </a:r>
            <a:r>
              <a:rPr lang="en-US" dirty="0"/>
              <a:t> </a:t>
            </a:r>
            <a:r>
              <a:rPr lang="en-US" dirty="0" err="1"/>
              <a:t>imkoniyati</a:t>
            </a:r>
            <a:r>
              <a:rPr lang="en-US" dirty="0"/>
              <a:t> </a:t>
            </a:r>
            <a:r>
              <a:rPr lang="en-US" dirty="0" err="1"/>
              <a:t>yaratilgan</a:t>
            </a:r>
            <a:r>
              <a:rPr lang="en-US" dirty="0"/>
              <a:t>. </a:t>
            </a:r>
          </a:p>
        </p:txBody>
      </p:sp>
      <p:pic>
        <p:nvPicPr>
          <p:cNvPr id="2050" name="Picture 2" descr="Orient Star Varaxsha 𝗕𝗢𝗢𝗞 Buxoro Hotel 𝘄𝗶𝘁𝗵 ₹𝟬 𝗣𝗔𝗬𝗠𝗘𝗡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83" y="1916832"/>
            <a:ext cx="550810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72816"/>
            <a:ext cx="4644007" cy="5085183"/>
          </a:xfrm>
        </p:spPr>
        <p:txBody>
          <a:bodyPr>
            <a:normAutofit/>
          </a:bodyPr>
          <a:lstStyle/>
          <a:p>
            <a:r>
              <a:rPr lang="en-US" dirty="0" err="1"/>
              <a:t>Takomillashtirilayotgan</a:t>
            </a:r>
            <a:r>
              <a:rPr lang="en-US" dirty="0"/>
              <a:t> </a:t>
            </a:r>
            <a:r>
              <a:rPr lang="en-US" dirty="0" err="1"/>
              <a:t>soha</a:t>
            </a:r>
            <a:r>
              <a:rPr lang="en-US" dirty="0"/>
              <a:t> </a:t>
            </a:r>
            <a:r>
              <a:rPr lang="en-US" dirty="0" err="1"/>
              <a:t>faoliyati</a:t>
            </a:r>
            <a:r>
              <a:rPr lang="en-US" dirty="0"/>
              <a:t> </a:t>
            </a:r>
            <a:r>
              <a:rPr lang="en-US" dirty="0" err="1"/>
              <a:t>tufayli</a:t>
            </a:r>
            <a:r>
              <a:rPr lang="en-US" dirty="0"/>
              <a:t> </a:t>
            </a:r>
            <a:r>
              <a:rPr lang="en-US" dirty="0" err="1"/>
              <a:t>joriy</a:t>
            </a:r>
            <a:r>
              <a:rPr lang="en-US" dirty="0"/>
              <a:t> </a:t>
            </a:r>
            <a:r>
              <a:rPr lang="en-US" dirty="0" err="1"/>
              <a:t>yilda</a:t>
            </a:r>
            <a:r>
              <a:rPr lang="en-US" dirty="0"/>
              <a:t> </a:t>
            </a:r>
            <a:r>
              <a:rPr lang="en-US" dirty="0" err="1"/>
              <a:t>Buxoroga</a:t>
            </a:r>
            <a:r>
              <a:rPr lang="en-US" dirty="0"/>
              <a:t> </a:t>
            </a:r>
            <a:r>
              <a:rPr lang="en-US" dirty="0" err="1"/>
              <a:t>tashrif</a:t>
            </a:r>
            <a:r>
              <a:rPr lang="en-US" dirty="0"/>
              <a:t> </a:t>
            </a:r>
            <a:r>
              <a:rPr lang="en-US" dirty="0" err="1"/>
              <a:t>buyurgan</a:t>
            </a:r>
            <a:r>
              <a:rPr lang="en-US" dirty="0"/>
              <a:t> </a:t>
            </a:r>
            <a:r>
              <a:rPr lang="en-US" dirty="0" err="1"/>
              <a:t>sayyoh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>
                <a:solidFill>
                  <a:srgbClr val="0AC3B9"/>
                </a:solidFill>
              </a:rPr>
              <a:t>4 million </a:t>
            </a:r>
            <a:r>
              <a:rPr lang="en-US" dirty="0" err="1"/>
              <a:t>nafardan</a:t>
            </a:r>
            <a:r>
              <a:rPr lang="en-US" dirty="0"/>
              <a:t> </a:t>
            </a:r>
            <a:r>
              <a:rPr lang="en-US" dirty="0" err="1"/>
              <a:t>oshgan</a:t>
            </a:r>
            <a:r>
              <a:rPr lang="en-US" dirty="0"/>
              <a:t> </a:t>
            </a:r>
            <a:r>
              <a:rPr lang="en-US" dirty="0" err="1"/>
              <a:t>bo‘lsa</a:t>
            </a:r>
            <a:r>
              <a:rPr lang="en-US" dirty="0"/>
              <a:t>,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>
                <a:solidFill>
                  <a:srgbClr val="0AC3B9"/>
                </a:solidFill>
              </a:rPr>
              <a:t>550 </a:t>
            </a:r>
            <a:r>
              <a:rPr lang="en-US" dirty="0" err="1">
                <a:solidFill>
                  <a:srgbClr val="0AC3B9"/>
                </a:solidFill>
              </a:rPr>
              <a:t>ming</a:t>
            </a:r>
            <a:r>
              <a:rPr lang="en-US" dirty="0">
                <a:solidFill>
                  <a:srgbClr val="0AC3B9"/>
                </a:solidFill>
              </a:rPr>
              <a:t> </a:t>
            </a:r>
            <a:r>
              <a:rPr lang="en-US" dirty="0" err="1"/>
              <a:t>nafardan</a:t>
            </a:r>
            <a:r>
              <a:rPr lang="en-US" dirty="0"/>
              <a:t> </a:t>
            </a:r>
            <a:r>
              <a:rPr lang="en-US" dirty="0" err="1"/>
              <a:t>ortig‘ini</a:t>
            </a:r>
            <a:r>
              <a:rPr lang="en-US" dirty="0"/>
              <a:t> </a:t>
            </a:r>
            <a:r>
              <a:rPr lang="en-US" dirty="0" err="1"/>
              <a:t>chet</a:t>
            </a:r>
            <a:r>
              <a:rPr lang="en-US" dirty="0"/>
              <a:t> </a:t>
            </a:r>
            <a:r>
              <a:rPr lang="en-US" dirty="0" err="1"/>
              <a:t>ellik</a:t>
            </a:r>
            <a:r>
              <a:rPr lang="en-US" dirty="0"/>
              <a:t> </a:t>
            </a:r>
            <a:r>
              <a:rPr lang="en-US" dirty="0" err="1"/>
              <a:t>turistlar</a:t>
            </a:r>
            <a:r>
              <a:rPr lang="en-US" dirty="0"/>
              <a:t>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etmoqda</a:t>
            </a:r>
            <a:r>
              <a:rPr lang="en-US" dirty="0"/>
              <a:t>. Shu </a:t>
            </a:r>
            <a:r>
              <a:rPr lang="en-US" dirty="0" err="1"/>
              <a:t>nuqtai</a:t>
            </a:r>
            <a:r>
              <a:rPr lang="en-US" dirty="0"/>
              <a:t> </a:t>
            </a:r>
            <a:r>
              <a:rPr lang="en-US" dirty="0" err="1"/>
              <a:t>nazardan</a:t>
            </a:r>
            <a:r>
              <a:rPr lang="en-US" dirty="0"/>
              <a:t>, </a:t>
            </a:r>
            <a:r>
              <a:rPr lang="en-US" dirty="0" err="1"/>
              <a:t>yakunlanayotgan</a:t>
            </a:r>
            <a:r>
              <a:rPr lang="en-US" dirty="0"/>
              <a:t> </a:t>
            </a:r>
            <a:r>
              <a:rPr lang="en-US" dirty="0" err="1"/>
              <a:t>yilda</a:t>
            </a:r>
            <a:r>
              <a:rPr lang="en-US" dirty="0"/>
              <a:t> </a:t>
            </a:r>
            <a:r>
              <a:rPr lang="en-US" dirty="0" err="1"/>
              <a:t>viloyatda</a:t>
            </a:r>
            <a:r>
              <a:rPr lang="en-US" dirty="0"/>
              <a:t> </a:t>
            </a:r>
            <a:r>
              <a:rPr lang="en-US" dirty="0" err="1"/>
              <a:t>xorijiy</a:t>
            </a:r>
            <a:r>
              <a:rPr lang="en-US" dirty="0"/>
              <a:t> </a:t>
            </a:r>
            <a:r>
              <a:rPr lang="en-US" dirty="0" err="1"/>
              <a:t>hamkorlar</a:t>
            </a:r>
            <a:r>
              <a:rPr lang="en-US" dirty="0"/>
              <a:t> </a:t>
            </a:r>
            <a:r>
              <a:rPr lang="en-US" dirty="0" err="1"/>
              <a:t>investitsiyasi</a:t>
            </a:r>
            <a:r>
              <a:rPr lang="en-US" dirty="0"/>
              <a:t> </a:t>
            </a:r>
            <a:r>
              <a:rPr lang="en-US" dirty="0" err="1"/>
              <a:t>asosida</a:t>
            </a:r>
            <a:r>
              <a:rPr lang="en-US" dirty="0"/>
              <a:t> </a:t>
            </a:r>
            <a:r>
              <a:rPr lang="en-US" dirty="0" err="1">
                <a:solidFill>
                  <a:srgbClr val="0AC3B9"/>
                </a:solidFill>
              </a:rPr>
              <a:t>o‘ttizdan</a:t>
            </a:r>
            <a:r>
              <a:rPr lang="en-US" dirty="0">
                <a:solidFill>
                  <a:srgbClr val="0AC3B9"/>
                </a:solidFill>
              </a:rPr>
              <a:t> </a:t>
            </a:r>
            <a:r>
              <a:rPr lang="en-US" dirty="0" err="1">
                <a:solidFill>
                  <a:srgbClr val="0AC3B9"/>
                </a:solidFill>
              </a:rPr>
              <a:t>oshiq</a:t>
            </a:r>
            <a:r>
              <a:rPr lang="en-US" dirty="0">
                <a:solidFill>
                  <a:srgbClr val="0AC3B9"/>
                </a:solidFill>
              </a:rPr>
              <a:t> </a:t>
            </a:r>
            <a:r>
              <a:rPr lang="en-US" dirty="0" err="1"/>
              <a:t>zamonaviy</a:t>
            </a:r>
            <a:r>
              <a:rPr lang="en-US" dirty="0"/>
              <a:t> </a:t>
            </a:r>
            <a:r>
              <a:rPr lang="en-US" dirty="0" err="1"/>
              <a:t>mehmonxona</a:t>
            </a:r>
            <a:r>
              <a:rPr lang="en-US" dirty="0"/>
              <a:t> </a:t>
            </a:r>
            <a:r>
              <a:rPr lang="en-US" dirty="0" err="1"/>
              <a:t>qurib</a:t>
            </a:r>
            <a:r>
              <a:rPr lang="en-US" dirty="0"/>
              <a:t>, </a:t>
            </a:r>
            <a:r>
              <a:rPr lang="en-US" dirty="0" err="1"/>
              <a:t>ishga</a:t>
            </a:r>
            <a:r>
              <a:rPr lang="en-US" dirty="0"/>
              <a:t> </a:t>
            </a:r>
            <a:r>
              <a:rPr lang="en-US" dirty="0" err="1"/>
              <a:t>tushirilmoqda</a:t>
            </a:r>
            <a:r>
              <a:rPr lang="en-US" dirty="0"/>
              <a:t>.</a:t>
            </a:r>
          </a:p>
        </p:txBody>
      </p:sp>
      <p:pic>
        <p:nvPicPr>
          <p:cNvPr id="3076" name="Picture 4" descr="Tourists Stand In front Of The Ulugbek Madrassa, Bukhara, Uzbekistan Stock  Photo - Alam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50" y="2924944"/>
            <a:ext cx="4504267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132856"/>
            <a:ext cx="4392488" cy="4725143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  <a:r>
              <a:rPr lang="en-US" sz="2000" dirty="0" err="1"/>
              <a:t>Birgina</a:t>
            </a:r>
            <a:r>
              <a:rPr lang="en-US" sz="2000" dirty="0"/>
              <a:t> </a:t>
            </a:r>
            <a:r>
              <a:rPr lang="en-US" sz="2000" dirty="0" err="1"/>
              <a:t>joriy</a:t>
            </a:r>
            <a:r>
              <a:rPr lang="en-US" sz="2000" dirty="0"/>
              <a:t> </a:t>
            </a:r>
            <a:r>
              <a:rPr lang="en-US" sz="2000" dirty="0" err="1"/>
              <a:t>yilning</a:t>
            </a:r>
            <a:r>
              <a:rPr lang="en-US" sz="2000" dirty="0"/>
              <a:t> </a:t>
            </a:r>
            <a:r>
              <a:rPr lang="en-US" sz="2000" dirty="0" err="1"/>
              <a:t>birinchi</a:t>
            </a:r>
            <a:r>
              <a:rPr lang="en-US" sz="2000" dirty="0"/>
              <a:t> </a:t>
            </a:r>
            <a:r>
              <a:rPr lang="en-US" sz="2000" dirty="0" err="1"/>
              <a:t>yarmi</a:t>
            </a:r>
            <a:r>
              <a:rPr lang="en-US" sz="2000" dirty="0"/>
              <a:t> </a:t>
            </a:r>
            <a:r>
              <a:rPr lang="en-US" sz="2000" dirty="0" err="1"/>
              <a:t>davrida</a:t>
            </a:r>
            <a:r>
              <a:rPr lang="en-US" sz="2000" dirty="0"/>
              <a:t> </a:t>
            </a:r>
            <a:r>
              <a:rPr lang="en-US" sz="2000" dirty="0" err="1"/>
              <a:t>sayyohlikdan</a:t>
            </a:r>
            <a:r>
              <a:rPr lang="en-US" sz="2000" dirty="0"/>
              <a:t> </a:t>
            </a:r>
            <a:r>
              <a:rPr lang="en-US" sz="2000" dirty="0" err="1"/>
              <a:t>viloyat</a:t>
            </a:r>
            <a:r>
              <a:rPr lang="en-US" sz="2000" dirty="0"/>
              <a:t> </a:t>
            </a:r>
            <a:r>
              <a:rPr lang="en-US" sz="2000" dirty="0" err="1"/>
              <a:t>iqtisodiyotiga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763 milliard</a:t>
            </a:r>
            <a:r>
              <a:rPr lang="en-US" sz="2000" dirty="0"/>
              <a:t> </a:t>
            </a:r>
            <a:r>
              <a:rPr lang="en-US" sz="2000" dirty="0" err="1"/>
              <a:t>so‘mdan</a:t>
            </a:r>
            <a:r>
              <a:rPr lang="en-US" sz="2000" dirty="0"/>
              <a:t> </a:t>
            </a:r>
            <a:r>
              <a:rPr lang="en-US" sz="2000" dirty="0" err="1"/>
              <a:t>ziyod</a:t>
            </a:r>
            <a:r>
              <a:rPr lang="en-US" sz="2000" dirty="0"/>
              <a:t> </a:t>
            </a:r>
            <a:r>
              <a:rPr lang="en-US" sz="2000" dirty="0" err="1"/>
              <a:t>mablag</a:t>
            </a:r>
            <a:r>
              <a:rPr lang="en-US" sz="2000" dirty="0"/>
              <a:t>‘ </a:t>
            </a:r>
            <a:r>
              <a:rPr lang="en-US" sz="2000" dirty="0" err="1" smtClean="0"/>
              <a:t>tushdi</a:t>
            </a:r>
            <a:r>
              <a:rPr lang="en-US" sz="2000" dirty="0" smtClean="0"/>
              <a:t>.</a:t>
            </a:r>
          </a:p>
          <a:p>
            <a:r>
              <a:rPr lang="en-US" sz="2000" dirty="0">
                <a:solidFill>
                  <a:srgbClr val="0AC3B9"/>
                </a:solidFill>
              </a:rPr>
              <a:t>20 </a:t>
            </a:r>
            <a:r>
              <a:rPr lang="en-US" sz="2000" dirty="0" err="1">
                <a:solidFill>
                  <a:srgbClr val="0AC3B9"/>
                </a:solidFill>
              </a:rPr>
              <a:t>ming</a:t>
            </a:r>
            <a:r>
              <a:rPr lang="en-US" sz="2000" dirty="0">
                <a:solidFill>
                  <a:srgbClr val="0AC3B9"/>
                </a:solidFill>
              </a:rPr>
              <a:t> </a:t>
            </a:r>
            <a:r>
              <a:rPr lang="en-US" sz="2000" dirty="0" err="1"/>
              <a:t>nafarga</a:t>
            </a:r>
            <a:r>
              <a:rPr lang="en-US" sz="2000" dirty="0"/>
              <a:t> </a:t>
            </a:r>
            <a:r>
              <a:rPr lang="en-US" sz="2000" dirty="0" err="1"/>
              <a:t>yaqin</a:t>
            </a:r>
            <a:r>
              <a:rPr lang="en-US" sz="2000" dirty="0"/>
              <a:t> </a:t>
            </a:r>
            <a:r>
              <a:rPr lang="en-US" sz="2000" dirty="0" err="1" smtClean="0"/>
              <a:t>aholi</a:t>
            </a:r>
            <a:r>
              <a:rPr lang="en-US" sz="2000" dirty="0" smtClean="0"/>
              <a:t> </a:t>
            </a:r>
            <a:r>
              <a:rPr lang="en-US" sz="2000" dirty="0" err="1" smtClean="0"/>
              <a:t>muqim</a:t>
            </a:r>
            <a:r>
              <a:rPr lang="en-US" sz="2000" dirty="0" smtClean="0"/>
              <a:t> </a:t>
            </a:r>
            <a:r>
              <a:rPr lang="en-US" sz="2000" dirty="0" err="1"/>
              <a:t>ish</a:t>
            </a:r>
            <a:r>
              <a:rPr lang="en-US" sz="2000" dirty="0"/>
              <a:t> </a:t>
            </a:r>
            <a:r>
              <a:rPr lang="en-US" sz="2000" dirty="0" err="1"/>
              <a:t>o‘rni</a:t>
            </a:r>
            <a:r>
              <a:rPr lang="en-US" sz="2000" dirty="0"/>
              <a:t> </a:t>
            </a:r>
            <a:r>
              <a:rPr lang="en-US" sz="2000" dirty="0" err="1"/>
              <a:t>bilan</a:t>
            </a:r>
            <a:r>
              <a:rPr lang="en-US" sz="2000" dirty="0"/>
              <a:t> </a:t>
            </a:r>
            <a:r>
              <a:rPr lang="en-US" sz="2000" dirty="0" smtClean="0"/>
              <a:t>band.</a:t>
            </a:r>
          </a:p>
          <a:p>
            <a:r>
              <a:rPr lang="en-US" sz="2000" dirty="0" err="1" smtClean="0"/>
              <a:t>Viloyatda</a:t>
            </a:r>
            <a:r>
              <a:rPr lang="en-US" sz="2000" dirty="0" smtClean="0"/>
              <a:t> </a:t>
            </a:r>
            <a:r>
              <a:rPr lang="en-US" sz="2000" dirty="0"/>
              <a:t>2017-2021 </a:t>
            </a:r>
            <a:r>
              <a:rPr lang="en-US" sz="2000" dirty="0" err="1"/>
              <a:t>yillarda</a:t>
            </a:r>
            <a:r>
              <a:rPr lang="en-US" sz="2000" dirty="0"/>
              <a:t> </a:t>
            </a:r>
            <a:r>
              <a:rPr lang="en-US" sz="2000" dirty="0" err="1"/>
              <a:t>mehmonxonalar</a:t>
            </a:r>
            <a:r>
              <a:rPr lang="en-US" sz="2000" dirty="0"/>
              <a:t> </a:t>
            </a:r>
            <a:r>
              <a:rPr lang="en-US" sz="2000" dirty="0" err="1"/>
              <a:t>soni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AC3B9"/>
                </a:solidFill>
              </a:rPr>
              <a:t>to‘rt</a:t>
            </a:r>
            <a:r>
              <a:rPr lang="en-US" sz="2000" dirty="0"/>
              <a:t>, </a:t>
            </a:r>
            <a:r>
              <a:rPr lang="en-US" sz="2000" dirty="0" err="1"/>
              <a:t>turistik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, </a:t>
            </a:r>
            <a:r>
              <a:rPr lang="en-US" sz="2000" dirty="0" err="1"/>
              <a:t>gid-ekskursovod</a:t>
            </a:r>
            <a:r>
              <a:rPr lang="en-US" sz="2000" dirty="0"/>
              <a:t>, </a:t>
            </a:r>
            <a:r>
              <a:rPr lang="en-US" sz="2000" dirty="0" err="1"/>
              <a:t>turoperator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tashrif</a:t>
            </a:r>
            <a:r>
              <a:rPr lang="en-US" sz="2000" dirty="0"/>
              <a:t> </a:t>
            </a:r>
            <a:r>
              <a:rPr lang="en-US" sz="2000" dirty="0" err="1"/>
              <a:t>buyurgan</a:t>
            </a:r>
            <a:r>
              <a:rPr lang="en-US" sz="2000" dirty="0"/>
              <a:t> </a:t>
            </a:r>
            <a:r>
              <a:rPr lang="en-US" sz="2000" dirty="0" err="1"/>
              <a:t>sayyohlar</a:t>
            </a:r>
            <a:r>
              <a:rPr lang="en-US" sz="2000" dirty="0"/>
              <a:t> </a:t>
            </a:r>
            <a:r>
              <a:rPr lang="en-US" sz="2000" dirty="0" err="1"/>
              <a:t>soni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AC3B9"/>
                </a:solidFill>
              </a:rPr>
              <a:t>besh</a:t>
            </a:r>
            <a:r>
              <a:rPr lang="en-US" sz="2000" dirty="0"/>
              <a:t> </a:t>
            </a:r>
            <a:r>
              <a:rPr lang="en-US" sz="2000" dirty="0" err="1"/>
              <a:t>baravarga</a:t>
            </a:r>
            <a:r>
              <a:rPr lang="en-US" sz="2000" dirty="0"/>
              <a:t> </a:t>
            </a:r>
            <a:r>
              <a:rPr lang="en-US" sz="2000" dirty="0" err="1"/>
              <a:t>oshgan</a:t>
            </a:r>
            <a:r>
              <a:rPr lang="en-US" sz="2000" dirty="0"/>
              <a:t>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  <p:pic>
        <p:nvPicPr>
          <p:cNvPr id="4098" name="Picture 2" descr="Leadership Excellence: Think Codex HRDF Development Program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0888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3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916832"/>
            <a:ext cx="5436095" cy="4941168"/>
          </a:xfrm>
        </p:spPr>
        <p:txBody>
          <a:bodyPr>
            <a:noAutofit/>
          </a:bodyPr>
          <a:lstStyle/>
          <a:p>
            <a:r>
              <a:rPr lang="en-US" sz="2000" dirty="0" err="1"/>
              <a:t>Ayni</a:t>
            </a:r>
            <a:r>
              <a:rPr lang="en-US" sz="2000" dirty="0"/>
              <a:t> </a:t>
            </a:r>
            <a:r>
              <a:rPr lang="en-US" sz="2000" dirty="0" err="1"/>
              <a:t>damda</a:t>
            </a:r>
            <a:r>
              <a:rPr lang="en-US" sz="2000" dirty="0"/>
              <a:t> </a:t>
            </a:r>
            <a:r>
              <a:rPr lang="en-US" sz="2000" dirty="0" err="1"/>
              <a:t>viloyatda</a:t>
            </a:r>
            <a:r>
              <a:rPr lang="en-US" sz="2000" dirty="0"/>
              <a:t> </a:t>
            </a:r>
            <a:r>
              <a:rPr lang="en-US" sz="2000" dirty="0" err="1"/>
              <a:t>xorijiy</a:t>
            </a:r>
            <a:r>
              <a:rPr lang="en-US" sz="2000" dirty="0"/>
              <a:t> </a:t>
            </a:r>
            <a:r>
              <a:rPr lang="en-US" sz="2000" dirty="0" err="1"/>
              <a:t>investitsiya</a:t>
            </a:r>
            <a:r>
              <a:rPr lang="en-US" sz="2000" dirty="0"/>
              <a:t> </a:t>
            </a:r>
            <a:r>
              <a:rPr lang="en-US" sz="2000" dirty="0" err="1"/>
              <a:t>miqdori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28 million </a:t>
            </a:r>
            <a:r>
              <a:rPr lang="en-US" sz="2000" dirty="0"/>
              <a:t>AQSH </a:t>
            </a:r>
            <a:r>
              <a:rPr lang="en-US" sz="2000" dirty="0" err="1"/>
              <a:t>dollarini</a:t>
            </a:r>
            <a:r>
              <a:rPr lang="en-US" sz="2000" dirty="0"/>
              <a:t> </a:t>
            </a:r>
            <a:r>
              <a:rPr lang="en-US" sz="2000" dirty="0" err="1"/>
              <a:t>tashkil</a:t>
            </a:r>
            <a:r>
              <a:rPr lang="en-US" sz="2000" dirty="0"/>
              <a:t> </a:t>
            </a:r>
            <a:r>
              <a:rPr lang="en-US" sz="2000" dirty="0" err="1"/>
              <a:t>etuvchi</a:t>
            </a:r>
            <a:r>
              <a:rPr lang="en-US" sz="2000" dirty="0"/>
              <a:t> 3 ta </a:t>
            </a:r>
            <a:r>
              <a:rPr lang="en-US" sz="2000" dirty="0" err="1"/>
              <a:t>yirik</a:t>
            </a:r>
            <a:r>
              <a:rPr lang="en-US" sz="2000" dirty="0"/>
              <a:t> </a:t>
            </a:r>
            <a:r>
              <a:rPr lang="en-US" sz="2000" dirty="0" err="1"/>
              <a:t>mehmonxona</a:t>
            </a:r>
            <a:r>
              <a:rPr lang="en-US" sz="2000" dirty="0"/>
              <a:t> </a:t>
            </a:r>
            <a:r>
              <a:rPr lang="en-US" sz="2000" dirty="0" err="1"/>
              <a:t>qurilishi</a:t>
            </a:r>
            <a:r>
              <a:rPr lang="en-US" sz="2000" dirty="0"/>
              <a:t> </a:t>
            </a:r>
            <a:r>
              <a:rPr lang="en-US" sz="2000" dirty="0" err="1"/>
              <a:t>yakuniy</a:t>
            </a:r>
            <a:r>
              <a:rPr lang="en-US" sz="2000" dirty="0"/>
              <a:t> </a:t>
            </a:r>
            <a:r>
              <a:rPr lang="en-US" sz="2000" dirty="0" err="1"/>
              <a:t>bosqichda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Viloyat</a:t>
            </a:r>
            <a:r>
              <a:rPr lang="en-US" sz="2000" dirty="0" smtClean="0"/>
              <a:t> </a:t>
            </a:r>
            <a:r>
              <a:rPr lang="en-US" sz="2000" dirty="0" err="1"/>
              <a:t>markazida</a:t>
            </a:r>
            <a:r>
              <a:rPr lang="en-US" sz="2000" dirty="0"/>
              <a:t> </a:t>
            </a:r>
            <a:r>
              <a:rPr lang="en-US" sz="2000" dirty="0" err="1"/>
              <a:t>Hindistonning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“Metric Ventures” </a:t>
            </a:r>
            <a:r>
              <a:rPr lang="en-US" sz="2000" dirty="0"/>
              <a:t>MCHJ </a:t>
            </a:r>
            <a:r>
              <a:rPr lang="en-US" sz="2000" dirty="0" err="1"/>
              <a:t>hamda</a:t>
            </a:r>
            <a:r>
              <a:rPr lang="en-US" sz="2000" dirty="0"/>
              <a:t> </a:t>
            </a:r>
            <a:r>
              <a:rPr lang="en-US" sz="2000" dirty="0" err="1"/>
              <a:t>Buyuk</a:t>
            </a:r>
            <a:r>
              <a:rPr lang="en-US" sz="2000" dirty="0"/>
              <a:t> </a:t>
            </a:r>
            <a:r>
              <a:rPr lang="en-US" sz="2000" dirty="0" err="1"/>
              <a:t>Britaniyaning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“Wide Tent System” </a:t>
            </a:r>
            <a:r>
              <a:rPr lang="en-US" sz="2000" dirty="0" err="1"/>
              <a:t>kompaniyalari</a:t>
            </a:r>
            <a:r>
              <a:rPr lang="en-US" sz="2000" dirty="0"/>
              <a:t> </a:t>
            </a:r>
            <a:r>
              <a:rPr lang="en-US" sz="2000" dirty="0" err="1"/>
              <a:t>tomonidan</a:t>
            </a:r>
            <a:r>
              <a:rPr lang="en-US" sz="2000" dirty="0"/>
              <a:t> </a:t>
            </a:r>
            <a:r>
              <a:rPr lang="en-US" sz="2000" dirty="0" err="1"/>
              <a:t>amalga</a:t>
            </a:r>
            <a:r>
              <a:rPr lang="en-US" sz="2000" dirty="0"/>
              <a:t> </a:t>
            </a:r>
            <a:r>
              <a:rPr lang="en-US" sz="2000" dirty="0" err="1"/>
              <a:t>oshirilayotgan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14A68"/>
                </a:solidFill>
              </a:rPr>
              <a:t>besh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 err="1">
                <a:solidFill>
                  <a:srgbClr val="F14A68"/>
                </a:solidFill>
              </a:rPr>
              <a:t>yulduzli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>
                <a:solidFill>
                  <a:srgbClr val="0AC3B9"/>
                </a:solidFill>
              </a:rPr>
              <a:t>“Hyatt Regency” </a:t>
            </a:r>
            <a:r>
              <a:rPr lang="en-US" sz="2000" dirty="0" err="1"/>
              <a:t>hamda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14A68"/>
                </a:solidFill>
              </a:rPr>
              <a:t>to‘rt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 err="1">
                <a:solidFill>
                  <a:srgbClr val="F14A68"/>
                </a:solidFill>
              </a:rPr>
              <a:t>yulduzli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>
                <a:solidFill>
                  <a:srgbClr val="0AC3B9"/>
                </a:solidFill>
              </a:rPr>
              <a:t>“WYNDHAM” </a:t>
            </a:r>
            <a:r>
              <a:rPr lang="en-US" sz="2000" dirty="0" err="1"/>
              <a:t>brendlari</a:t>
            </a:r>
            <a:r>
              <a:rPr lang="en-US" sz="2000" dirty="0"/>
              <a:t> </a:t>
            </a:r>
            <a:r>
              <a:rPr lang="en-US" sz="2000" dirty="0" err="1"/>
              <a:t>ostidagi</a:t>
            </a:r>
            <a:r>
              <a:rPr lang="en-US" sz="2000" dirty="0"/>
              <a:t> </a:t>
            </a:r>
            <a:r>
              <a:rPr lang="en-US" sz="2000" dirty="0" err="1"/>
              <a:t>mehmonxonalar</a:t>
            </a:r>
            <a:r>
              <a:rPr lang="en-US" sz="2000" dirty="0"/>
              <a:t> </a:t>
            </a:r>
            <a:r>
              <a:rPr lang="en-US" sz="2000" dirty="0" err="1"/>
              <a:t>to‘la</a:t>
            </a:r>
            <a:r>
              <a:rPr lang="en-US" sz="2000" dirty="0"/>
              <a:t> </a:t>
            </a:r>
            <a:r>
              <a:rPr lang="en-US" sz="2000" dirty="0" err="1"/>
              <a:t>quvvat</a:t>
            </a:r>
            <a:r>
              <a:rPr lang="en-US" sz="2000" dirty="0"/>
              <a:t> </a:t>
            </a:r>
            <a:r>
              <a:rPr lang="en-US" sz="2000" dirty="0" err="1"/>
              <a:t>bilan</a:t>
            </a:r>
            <a:r>
              <a:rPr lang="en-US" sz="2000" dirty="0"/>
              <a:t> </a:t>
            </a:r>
            <a:r>
              <a:rPr lang="en-US" sz="2000" dirty="0" err="1"/>
              <a:t>o‘z</a:t>
            </a:r>
            <a:r>
              <a:rPr lang="en-US" sz="2000" dirty="0"/>
              <a:t> </a:t>
            </a:r>
            <a:r>
              <a:rPr lang="en-US" sz="2000" dirty="0" err="1"/>
              <a:t>faoliyatini</a:t>
            </a:r>
            <a:r>
              <a:rPr lang="en-US" sz="2000" dirty="0"/>
              <a:t> </a:t>
            </a:r>
            <a:r>
              <a:rPr lang="en-US" sz="2000" dirty="0" err="1"/>
              <a:t>boshlaydi</a:t>
            </a:r>
            <a:r>
              <a:rPr lang="en-US" sz="2000" dirty="0"/>
              <a:t>.</a:t>
            </a:r>
          </a:p>
        </p:txBody>
      </p:sp>
      <p:pic>
        <p:nvPicPr>
          <p:cNvPr id="7170" name="Picture 2" descr="Starting Soon GIF - Free to Use (All Colors) by TigersGhost on DeviantAr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4193">
            <a:off x="4603548" y="2124284"/>
            <a:ext cx="4519089" cy="34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 Animation | ActiveLife | Julia Gale | Product Designer | Behanc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4001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" y="319"/>
            <a:ext cx="9170814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257601"/>
            <a:ext cx="91708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000" b="1" dirty="0" smtClean="0">
                <a:solidFill>
                  <a:schemeClr val="bg1"/>
                </a:solidFill>
              </a:rPr>
              <a:t>Mavzu: </a:t>
            </a:r>
            <a:r>
              <a:rPr lang="fr-FR" sz="4000" b="1" dirty="0" smtClean="0"/>
              <a:t>Buxoro viloyatining mintaqaviy xususiyatlari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176174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Reja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9592" y="1828411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1.</a:t>
            </a:r>
            <a:r>
              <a:rPr lang="en-US" sz="3200" dirty="0" smtClean="0">
                <a:solidFill>
                  <a:schemeClr val="bg1"/>
                </a:solidFill>
              </a:rPr>
              <a:t>Buxoro </a:t>
            </a:r>
            <a:r>
              <a:rPr lang="en-US" sz="3200" dirty="0" err="1" smtClean="0">
                <a:solidFill>
                  <a:schemeClr val="bg1"/>
                </a:solidFill>
              </a:rPr>
              <a:t>viloyatining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maydoni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aholisi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tabiiy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sharoiti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07999" y="2835372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r>
              <a:rPr lang="en-US" sz="3200" dirty="0" smtClean="0">
                <a:solidFill>
                  <a:schemeClr val="bg1"/>
                </a:solidFill>
              </a:rPr>
              <a:t>Buxoro </a:t>
            </a:r>
            <a:r>
              <a:rPr lang="en-US" sz="3200" dirty="0" err="1" smtClean="0">
                <a:solidFill>
                  <a:schemeClr val="bg1"/>
                </a:solidFill>
              </a:rPr>
              <a:t>viloyatining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iqtisodiy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salohiyati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4744" y="3451460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r>
              <a:rPr lang="en-US" sz="3200" dirty="0" smtClean="0">
                <a:solidFill>
                  <a:schemeClr val="bg1"/>
                </a:solidFill>
              </a:rPr>
              <a:t>Buxoro </a:t>
            </a:r>
            <a:r>
              <a:rPr lang="en-US" sz="3200" dirty="0" err="1" smtClean="0">
                <a:solidFill>
                  <a:schemeClr val="bg1"/>
                </a:solidFill>
              </a:rPr>
              <a:t>viloyatining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turizm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salohiyati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9028"/>
            <a:ext cx="3635896" cy="23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2060848"/>
            <a:ext cx="5976664" cy="4797152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viloyatining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maydoni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40.22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maydoni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jihatidan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respublikada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3-o’rinni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egallaydi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ma’muriy-hududiy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shahar:Buxoro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Kogon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shaharlari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11ta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tuman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Olot,Buxoro,Vobkent,G’ijduvon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Kogon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Qorako’l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orovulbozor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eshku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omitan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hofirkon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Chegaralari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Turkmaniston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Qashqadaryo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Qoraqalpog’iston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852936"/>
            <a:ext cx="4286250" cy="47625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16632"/>
            <a:ext cx="902115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800" dirty="0" smtClean="0">
                <a:solidFill>
                  <a:schemeClr val="bg1"/>
                </a:solidFill>
              </a:rPr>
              <a:t>BUXORO</a:t>
            </a:r>
          </a:p>
        </p:txBody>
      </p:sp>
    </p:spTree>
    <p:extLst>
      <p:ext uri="{BB962C8B-B14F-4D97-AF65-F5344CB8AC3E}">
        <p14:creationId xmlns:p14="http://schemas.microsoft.com/office/powerpoint/2010/main" val="6249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756" y="1"/>
            <a:ext cx="8229600" cy="1412776"/>
          </a:xfrm>
        </p:spPr>
        <p:txBody>
          <a:bodyPr>
            <a:normAutofit/>
          </a:bodyPr>
          <a:lstStyle/>
          <a:p>
            <a:r>
              <a:rPr lang="en-GB" sz="2500" dirty="0" err="1" smtClean="0"/>
              <a:t>Buxoro</a:t>
            </a:r>
            <a:r>
              <a:rPr lang="en-GB" sz="2500" dirty="0" smtClean="0"/>
              <a:t> </a:t>
            </a:r>
            <a:r>
              <a:rPr lang="en-GB" sz="2500" dirty="0" err="1" smtClean="0"/>
              <a:t>aholisi</a:t>
            </a:r>
            <a:r>
              <a:rPr lang="en-GB" sz="2500" dirty="0" smtClean="0"/>
              <a:t> 2022 </a:t>
            </a:r>
            <a:r>
              <a:rPr lang="en-GB" sz="2500" dirty="0" err="1" smtClean="0"/>
              <a:t>yilda</a:t>
            </a:r>
            <a:r>
              <a:rPr lang="en-GB" sz="2500" dirty="0" smtClean="0"/>
              <a:t> </a:t>
            </a:r>
            <a:r>
              <a:rPr lang="en-US" sz="2500" dirty="0" smtClean="0"/>
              <a:t> 1,976,800 </a:t>
            </a:r>
            <a:r>
              <a:rPr lang="en-US" sz="2500" dirty="0" err="1" smtClean="0"/>
              <a:t>kishi</a:t>
            </a:r>
            <a:r>
              <a:rPr lang="en-US" sz="2500" dirty="0" smtClean="0"/>
              <a:t>. Bu </a:t>
            </a:r>
            <a:r>
              <a:rPr lang="en-US" sz="2500" dirty="0" err="1" smtClean="0"/>
              <a:t>jihatidan</a:t>
            </a:r>
            <a:r>
              <a:rPr lang="en-US" sz="2500" dirty="0" smtClean="0"/>
              <a:t> </a:t>
            </a:r>
            <a:r>
              <a:rPr lang="en-US" sz="2500" dirty="0" err="1" smtClean="0"/>
              <a:t>Buxoro</a:t>
            </a:r>
            <a:r>
              <a:rPr lang="en-US" sz="2500" dirty="0" smtClean="0"/>
              <a:t> </a:t>
            </a:r>
            <a:r>
              <a:rPr lang="en-US" sz="2500" dirty="0" err="1" smtClean="0"/>
              <a:t>viloyati</a:t>
            </a:r>
            <a:r>
              <a:rPr lang="en-US" sz="2500" dirty="0" smtClean="0"/>
              <a:t> </a:t>
            </a:r>
            <a:r>
              <a:rPr lang="en-US" sz="2500" dirty="0" err="1" smtClean="0"/>
              <a:t>respublika</a:t>
            </a:r>
            <a:r>
              <a:rPr lang="en-US" sz="2500" dirty="0" smtClean="0"/>
              <a:t> </a:t>
            </a:r>
            <a:r>
              <a:rPr lang="en-US" sz="2500" dirty="0" err="1" smtClean="0"/>
              <a:t>aholisining</a:t>
            </a:r>
            <a:r>
              <a:rPr lang="en-US" sz="2500" dirty="0" smtClean="0"/>
              <a:t> 6 </a:t>
            </a:r>
            <a:r>
              <a:rPr lang="en-US" sz="2500" dirty="0" err="1" smtClean="0"/>
              <a:t>foizini</a:t>
            </a:r>
            <a:r>
              <a:rPr lang="en-US" sz="2500" dirty="0" smtClean="0"/>
              <a:t> </a:t>
            </a:r>
            <a:r>
              <a:rPr lang="en-US" sz="2500" dirty="0" err="1" smtClean="0"/>
              <a:t>tashkil</a:t>
            </a:r>
            <a:r>
              <a:rPr lang="en-US" sz="2500" dirty="0" smtClean="0"/>
              <a:t> </a:t>
            </a:r>
            <a:r>
              <a:rPr lang="en-US" sz="2500" dirty="0" err="1" smtClean="0"/>
              <a:t>etadi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028550"/>
              </p:ext>
            </p:extLst>
          </p:nvPr>
        </p:nvGraphicFramePr>
        <p:xfrm>
          <a:off x="-417066" y="1268760"/>
          <a:ext cx="9117244" cy="558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25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Aholi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tarkibida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ayol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va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erkaklarning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ulushi</a:t>
            </a:r>
            <a:endParaRPr lang="ru-RU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613281"/>
              </p:ext>
            </p:extLst>
          </p:nvPr>
        </p:nvGraphicFramePr>
        <p:xfrm>
          <a:off x="35496" y="1124744"/>
          <a:ext cx="9073008" cy="5733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50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uxoroning 7 piri | Uzbekistan Trav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09" y="-31438"/>
            <a:ext cx="4814791" cy="68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5680" y="9748"/>
            <a:ext cx="43348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Mineral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resurslari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viloyatida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31 ta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tabiiy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foydali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qazilmalar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silikatlar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qazib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19 ta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gʻisht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konlari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Ushbu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imtiyozlarning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sharoitlarda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joylashgan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Olot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kondensat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- 293,8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mlrd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m³,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sanoat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tuzi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- 100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Qorovulbozor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- 66,751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m³,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kondensat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- 2104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- 9119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Kogon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shag'al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- 265 min. M³)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Shofirkon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tumani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shag'al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eritmasi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- 110 min. M³).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viloyatdagi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gips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konlari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46,3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ohaktosh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- 21,1 million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kvars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- 35,9 million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grafit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- 805,9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tonnani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4382" y="692696"/>
            <a:ext cx="6946390" cy="917726"/>
          </a:xfrm>
        </p:spPr>
        <p:txBody>
          <a:bodyPr>
            <a:normAutofit fontScale="90000"/>
          </a:bodyPr>
          <a:lstStyle/>
          <a:p>
            <a:r>
              <a:rPr lang="en-US" sz="4400" b="1" dirty="0" err="1" smtClean="0"/>
              <a:t>Buxoro</a:t>
            </a:r>
            <a:r>
              <a:rPr lang="en-US" sz="4400" b="1" dirty="0" smtClean="0"/>
              <a:t> </a:t>
            </a:r>
            <a:r>
              <a:rPr lang="en-US" sz="4400" b="1" dirty="0" err="1"/>
              <a:t>viloyati</a:t>
            </a:r>
            <a:r>
              <a:rPr lang="en-US" sz="4400" b="1" dirty="0"/>
              <a:t> </a:t>
            </a:r>
            <a:r>
              <a:rPr lang="en-US" sz="4400" b="1" dirty="0" err="1" smtClean="0"/>
              <a:t>sanoat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korxonalari</a:t>
            </a:r>
            <a:endParaRPr lang="en-US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9913" y="1412776"/>
            <a:ext cx="8820472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Sanoatning</a:t>
            </a:r>
            <a:r>
              <a:rPr lang="en-US" sz="2800" dirty="0"/>
              <a:t> </a:t>
            </a:r>
            <a:r>
              <a:rPr lang="en-US" sz="2800" dirty="0" err="1"/>
              <a:t>asosiy</a:t>
            </a:r>
            <a:r>
              <a:rPr lang="en-US" sz="2800" dirty="0"/>
              <a:t> </a:t>
            </a:r>
            <a:r>
              <a:rPr lang="en-US" sz="2800" dirty="0" err="1"/>
              <a:t>tarmoqlari</a:t>
            </a:r>
            <a:r>
              <a:rPr lang="en-US" sz="2800" dirty="0"/>
              <a:t> </a:t>
            </a:r>
            <a:r>
              <a:rPr lang="en-US" sz="2800" dirty="0" err="1"/>
              <a:t>toʻqimachilik</a:t>
            </a:r>
            <a:r>
              <a:rPr lang="en-US" sz="2800" dirty="0"/>
              <a:t>, </a:t>
            </a:r>
            <a:r>
              <a:rPr lang="en-US" sz="2800" dirty="0" err="1"/>
              <a:t>ipak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paxta</a:t>
            </a:r>
            <a:r>
              <a:rPr lang="en-US" sz="2800" dirty="0"/>
              <a:t> </a:t>
            </a:r>
            <a:r>
              <a:rPr lang="en-US" sz="2800" dirty="0" err="1"/>
              <a:t>tozalash</a:t>
            </a:r>
            <a:r>
              <a:rPr lang="en-US" sz="2800" dirty="0"/>
              <a:t> </a:t>
            </a:r>
            <a:r>
              <a:rPr lang="en-US" sz="2800" dirty="0" err="1"/>
              <a:t>boʻlib</a:t>
            </a:r>
            <a:r>
              <a:rPr lang="en-US" sz="2800" dirty="0"/>
              <a:t>, </a:t>
            </a:r>
            <a:r>
              <a:rPr lang="en-US" sz="2800" dirty="0" err="1"/>
              <a:t>muhim</a:t>
            </a:r>
            <a:r>
              <a:rPr lang="en-US" sz="2800" dirty="0"/>
              <a:t> </a:t>
            </a:r>
            <a:r>
              <a:rPr lang="en-US" sz="2800" dirty="0" err="1"/>
              <a:t>oʻrinni</a:t>
            </a:r>
            <a:r>
              <a:rPr lang="en-US" sz="2800" dirty="0"/>
              <a:t> </a:t>
            </a:r>
            <a:r>
              <a:rPr lang="en-US" sz="2800" dirty="0" err="1"/>
              <a:t>neft</a:t>
            </a:r>
            <a:r>
              <a:rPr lang="en-US" sz="2800" dirty="0"/>
              <a:t>, </a:t>
            </a:r>
            <a:r>
              <a:rPr lang="en-US" sz="2800" dirty="0" err="1"/>
              <a:t>tabiiy</a:t>
            </a:r>
            <a:r>
              <a:rPr lang="en-US" sz="2800" dirty="0"/>
              <a:t> </a:t>
            </a:r>
            <a:r>
              <a:rPr lang="en-US" sz="2800" dirty="0" err="1"/>
              <a:t>gaz</a:t>
            </a:r>
            <a:r>
              <a:rPr lang="en-US" sz="2800" dirty="0"/>
              <a:t>, </a:t>
            </a:r>
            <a:r>
              <a:rPr lang="en-US" sz="2800" dirty="0" err="1"/>
              <a:t>qimmatbaho</a:t>
            </a:r>
            <a:r>
              <a:rPr lang="en-US" sz="2800" dirty="0"/>
              <a:t> </a:t>
            </a:r>
            <a:r>
              <a:rPr lang="en-US" sz="2800" dirty="0" err="1"/>
              <a:t>metallarni</a:t>
            </a:r>
            <a:r>
              <a:rPr lang="en-US" sz="2800" dirty="0"/>
              <a:t> </a:t>
            </a:r>
            <a:r>
              <a:rPr lang="en-US" sz="2800" dirty="0" err="1"/>
              <a:t>qazib</a:t>
            </a:r>
            <a:r>
              <a:rPr lang="en-US" sz="2800" dirty="0"/>
              <a:t> </a:t>
            </a:r>
            <a:r>
              <a:rPr lang="en-US" sz="2800" dirty="0" err="1"/>
              <a:t>olish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qayta</a:t>
            </a:r>
            <a:r>
              <a:rPr lang="en-US" sz="2800" dirty="0"/>
              <a:t> </a:t>
            </a:r>
            <a:r>
              <a:rPr lang="en-US" sz="2800" dirty="0" err="1"/>
              <a:t>ishlash</a:t>
            </a:r>
            <a:r>
              <a:rPr lang="en-US" sz="2800" dirty="0"/>
              <a:t> </a:t>
            </a:r>
            <a:r>
              <a:rPr lang="en-US" sz="2800" dirty="0" err="1"/>
              <a:t>egallaydi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 err="1"/>
              <a:t>Viloyatda</a:t>
            </a:r>
            <a:r>
              <a:rPr lang="en-US" sz="2800" dirty="0"/>
              <a:t> 29 ta </a:t>
            </a:r>
            <a:r>
              <a:rPr lang="en-US" sz="2800" dirty="0" err="1"/>
              <a:t>yirik</a:t>
            </a:r>
            <a:r>
              <a:rPr lang="en-US" sz="2800" dirty="0"/>
              <a:t> </a:t>
            </a:r>
            <a:r>
              <a:rPr lang="en-US" sz="2800" dirty="0" err="1"/>
              <a:t>sanoat</a:t>
            </a:r>
            <a:r>
              <a:rPr lang="en-US" sz="2800" dirty="0"/>
              <a:t> </a:t>
            </a:r>
            <a:r>
              <a:rPr lang="en-US" sz="2800" dirty="0" err="1"/>
              <a:t>korxonalari</a:t>
            </a:r>
            <a:r>
              <a:rPr lang="en-US" sz="2800" dirty="0"/>
              <a:t>: </a:t>
            </a:r>
            <a:r>
              <a:rPr lang="en-US" sz="2800" dirty="0" err="1"/>
              <a:t>Buxoro</a:t>
            </a:r>
            <a:r>
              <a:rPr lang="en-US" sz="2800" dirty="0"/>
              <a:t> </a:t>
            </a:r>
            <a:r>
              <a:rPr lang="en-US" sz="2800" dirty="0" err="1"/>
              <a:t>neftni</a:t>
            </a:r>
            <a:r>
              <a:rPr lang="en-US" sz="2800" dirty="0"/>
              <a:t> </a:t>
            </a:r>
            <a:r>
              <a:rPr lang="en-US" sz="2800" dirty="0" err="1"/>
              <a:t>qayta</a:t>
            </a:r>
            <a:r>
              <a:rPr lang="en-US" sz="2800" dirty="0"/>
              <a:t> </a:t>
            </a:r>
            <a:r>
              <a:rPr lang="en-US" sz="2800" dirty="0" err="1"/>
              <a:t>ishlash</a:t>
            </a:r>
            <a:r>
              <a:rPr lang="en-US" sz="2800" dirty="0"/>
              <a:t> </a:t>
            </a:r>
            <a:r>
              <a:rPr lang="en-US" sz="2800" dirty="0" err="1"/>
              <a:t>zavodi</a:t>
            </a:r>
            <a:r>
              <a:rPr lang="en-US" sz="2800" dirty="0"/>
              <a:t> (</a:t>
            </a:r>
            <a:r>
              <a:rPr lang="en-US" sz="2800" dirty="0" err="1"/>
              <a:t>neftni</a:t>
            </a:r>
            <a:r>
              <a:rPr lang="en-US" sz="2800" dirty="0"/>
              <a:t> </a:t>
            </a:r>
            <a:r>
              <a:rPr lang="en-US" sz="2800" dirty="0" err="1"/>
              <a:t>qayta</a:t>
            </a:r>
            <a:r>
              <a:rPr lang="en-US" sz="2800" dirty="0"/>
              <a:t> </a:t>
            </a:r>
            <a:r>
              <a:rPr lang="en-US" sz="2800" dirty="0" err="1"/>
              <a:t>ishlash</a:t>
            </a:r>
            <a:r>
              <a:rPr lang="en-US" sz="2800" dirty="0"/>
              <a:t>), IP “Daewoo Textile Bukhara” (</a:t>
            </a:r>
            <a:r>
              <a:rPr lang="en-US" sz="2800" dirty="0" err="1"/>
              <a:t>toʻqimachilik</a:t>
            </a:r>
            <a:r>
              <a:rPr lang="en-US" sz="2800" dirty="0"/>
              <a:t> </a:t>
            </a:r>
            <a:r>
              <a:rPr lang="en-US" sz="2800" dirty="0" err="1"/>
              <a:t>sanoati</a:t>
            </a:r>
            <a:r>
              <a:rPr lang="en-US" sz="2800" dirty="0"/>
              <a:t>), “</a:t>
            </a:r>
            <a:r>
              <a:rPr lang="en-US" sz="2800" dirty="0" err="1"/>
              <a:t>Shoxrud</a:t>
            </a:r>
            <a:r>
              <a:rPr lang="en-US" sz="2800" dirty="0"/>
              <a:t>” AJ (</a:t>
            </a:r>
            <a:r>
              <a:rPr lang="en-US" sz="2800" dirty="0" err="1"/>
              <a:t>alkogolli</a:t>
            </a:r>
            <a:r>
              <a:rPr lang="en-US" sz="2800" dirty="0"/>
              <a:t> </a:t>
            </a:r>
            <a:r>
              <a:rPr lang="en-US" sz="2800" dirty="0" err="1"/>
              <a:t>ichimliklar</a:t>
            </a:r>
            <a:r>
              <a:rPr lang="en-US" sz="2800" dirty="0"/>
              <a:t> </a:t>
            </a:r>
            <a:r>
              <a:rPr lang="en-US" sz="2800" dirty="0" err="1"/>
              <a:t>ishlab</a:t>
            </a:r>
            <a:r>
              <a:rPr lang="en-US" sz="2800" dirty="0"/>
              <a:t> </a:t>
            </a:r>
            <a:r>
              <a:rPr lang="en-US" sz="2800" dirty="0" err="1"/>
              <a:t>chiqarish</a:t>
            </a:r>
            <a:r>
              <a:rPr lang="en-US" sz="2800" dirty="0"/>
              <a:t>), “</a:t>
            </a:r>
            <a:r>
              <a:rPr lang="en-US" sz="2800" dirty="0" err="1"/>
              <a:t>Buxorogips</a:t>
            </a:r>
            <a:r>
              <a:rPr lang="en-US" sz="2800" dirty="0"/>
              <a:t>” QK (</a:t>
            </a:r>
            <a:r>
              <a:rPr lang="en-US" sz="2800" dirty="0" err="1"/>
              <a:t>gips</a:t>
            </a:r>
            <a:r>
              <a:rPr lang="en-US" sz="2800" dirty="0"/>
              <a:t> </a:t>
            </a:r>
            <a:r>
              <a:rPr lang="en-US" sz="2800" dirty="0" err="1"/>
              <a:t>ishlab</a:t>
            </a:r>
            <a:r>
              <a:rPr lang="en-US" sz="2800" dirty="0"/>
              <a:t> </a:t>
            </a:r>
            <a:r>
              <a:rPr lang="en-US" sz="2800" dirty="0" err="1"/>
              <a:t>chiqarish</a:t>
            </a:r>
            <a:r>
              <a:rPr lang="en-US" sz="2800" dirty="0"/>
              <a:t>), “</a:t>
            </a:r>
            <a:r>
              <a:rPr lang="en-US" sz="2800" dirty="0" err="1"/>
              <a:t>O‘zkarpet</a:t>
            </a:r>
            <a:r>
              <a:rPr lang="en-US" sz="2800" dirty="0"/>
              <a:t>” QK, “</a:t>
            </a:r>
            <a:r>
              <a:rPr lang="en-US" sz="2800" dirty="0" err="1"/>
              <a:t>Buxorogilam</a:t>
            </a:r>
            <a:r>
              <a:rPr lang="en-US" sz="2800" dirty="0"/>
              <a:t>” QK, “Textile Spectrum Colors” QK, “</a:t>
            </a:r>
            <a:r>
              <a:rPr lang="en-US" sz="2800" dirty="0" err="1"/>
              <a:t>Kogonyog</a:t>
            </a:r>
            <a:r>
              <a:rPr lang="en-US" sz="2800" dirty="0"/>
              <a:t>‘” AJ, “</a:t>
            </a:r>
            <a:r>
              <a:rPr lang="en-US" sz="2800" dirty="0" err="1"/>
              <a:t>Buxorodon</a:t>
            </a:r>
            <a:r>
              <a:rPr lang="en-US" sz="2800" dirty="0"/>
              <a:t>” AJ (</a:t>
            </a:r>
            <a:r>
              <a:rPr lang="en-US" sz="2800" dirty="0" err="1"/>
              <a:t>oziq-ovqat</a:t>
            </a:r>
            <a:r>
              <a:rPr lang="en-US" sz="2800" dirty="0"/>
              <a:t> </a:t>
            </a:r>
            <a:r>
              <a:rPr lang="en-US" sz="2800" dirty="0" err="1"/>
              <a:t>mahsulotlari</a:t>
            </a:r>
            <a:r>
              <a:rPr lang="en-US" sz="2800" dirty="0"/>
              <a:t> </a:t>
            </a:r>
            <a:r>
              <a:rPr lang="en-US" sz="2800" dirty="0" err="1"/>
              <a:t>ishlab</a:t>
            </a:r>
            <a:r>
              <a:rPr lang="en-US" sz="2800" dirty="0"/>
              <a:t> </a:t>
            </a:r>
            <a:r>
              <a:rPr lang="en-US" sz="2800" dirty="0" err="1"/>
              <a:t>chiqarish</a:t>
            </a:r>
            <a:r>
              <a:rPr lang="en-US" sz="2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5735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Respublikamizda</a:t>
            </a:r>
            <a:r>
              <a:rPr lang="en-US" sz="2800" dirty="0"/>
              <a:t> 2023-yilning 1-avgust </a:t>
            </a:r>
            <a:r>
              <a:rPr lang="en-US" sz="2800" dirty="0" err="1"/>
              <a:t>holatiga</a:t>
            </a:r>
            <a:r>
              <a:rPr lang="en-US" sz="2800" dirty="0"/>
              <a:t> </a:t>
            </a:r>
            <a:r>
              <a:rPr lang="en-US" sz="2800" dirty="0" err="1"/>
              <a:t>jami</a:t>
            </a:r>
            <a:r>
              <a:rPr lang="en-US" sz="2800" dirty="0"/>
              <a:t> 44 958 ta </a:t>
            </a:r>
            <a:r>
              <a:rPr lang="en-US" sz="2800" dirty="0" err="1"/>
              <a:t>oilaviy</a:t>
            </a:r>
            <a:r>
              <a:rPr lang="en-US" sz="2800" dirty="0"/>
              <a:t> </a:t>
            </a:r>
            <a:r>
              <a:rPr lang="en-US" sz="2800" dirty="0" err="1"/>
              <a:t>korxonalar</a:t>
            </a:r>
            <a:r>
              <a:rPr lang="en-US" sz="2800" dirty="0"/>
              <a:t> </a:t>
            </a:r>
            <a:r>
              <a:rPr lang="en-US" sz="2800" dirty="0" err="1"/>
              <a:t>faoliyat</a:t>
            </a:r>
            <a:r>
              <a:rPr lang="en-US" sz="2800" dirty="0"/>
              <a:t> </a:t>
            </a:r>
            <a:r>
              <a:rPr lang="en-US" sz="2800" dirty="0" err="1"/>
              <a:t>yuritayotgani</a:t>
            </a:r>
            <a:r>
              <a:rPr lang="en-US" sz="2800" dirty="0"/>
              <a:t> </a:t>
            </a:r>
            <a:r>
              <a:rPr lang="en-US" sz="2800" dirty="0" err="1"/>
              <a:t>ma’lum</a:t>
            </a:r>
            <a:r>
              <a:rPr lang="en-US" sz="2800" dirty="0"/>
              <a:t> </a:t>
            </a:r>
            <a:r>
              <a:rPr lang="en-US" sz="2800" dirty="0" err="1" smtClean="0"/>
              <a:t>bo‘ldi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456367"/>
              </p:ext>
            </p:extLst>
          </p:nvPr>
        </p:nvGraphicFramePr>
        <p:xfrm>
          <a:off x="0" y="1417638"/>
          <a:ext cx="9144000" cy="544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57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7972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Xorijiy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kapital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ishtirokidagi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korxonalar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hududlar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kesimida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8" name="Диаграмма 7"/>
              <p:cNvGraphicFramePr/>
              <p:nvPr>
                <p:extLst>
                  <p:ext uri="{D42A27DB-BD31-4B8C-83A1-F6EECF244321}">
                    <p14:modId xmlns:p14="http://schemas.microsoft.com/office/powerpoint/2010/main" val="1264672173"/>
                  </p:ext>
                </p:extLst>
              </p:nvPr>
            </p:nvGraphicFramePr>
            <p:xfrm>
              <a:off x="1331640" y="404665"/>
              <a:ext cx="6156176" cy="2952328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Диаграмма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1640" y="404665"/>
                <a:ext cx="6156176" cy="29523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/>
          <p:cNvSpPr/>
          <p:nvPr/>
        </p:nvSpPr>
        <p:spPr>
          <a:xfrm>
            <a:off x="2339752" y="16961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32365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323656" y="25649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520078" y="8274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35588" y="169616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JAMI:148</a:t>
            </a:r>
          </a:p>
        </p:txBody>
      </p:sp>
      <p:graphicFrame>
        <p:nvGraphicFramePr>
          <p:cNvPr id="14" name="Диаграмма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733527"/>
              </p:ext>
            </p:extLst>
          </p:nvPr>
        </p:nvGraphicFramePr>
        <p:xfrm>
          <a:off x="1410287" y="3356993"/>
          <a:ext cx="5998882" cy="333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135588" y="459149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JAMI:150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авая фигурная скобка 15"/>
          <p:cNvSpPr/>
          <p:nvPr/>
        </p:nvSpPr>
        <p:spPr>
          <a:xfrm>
            <a:off x="7471200" y="2348881"/>
            <a:ext cx="48513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7933233" y="3172327"/>
            <a:ext cx="1210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298ta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3.xml><?xml version="1.0" encoding="utf-8"?>
<a:theme xmlns:a="http://schemas.openxmlformats.org/drawingml/2006/main" name="1_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4.xml><?xml version="1.0" encoding="utf-8"?>
<a:theme xmlns:a="http://schemas.openxmlformats.org/drawingml/2006/main" name="Окаймление">
  <a:themeElements>
    <a:clrScheme name="Окаймление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2_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625</Words>
  <Application>Microsoft Office PowerPoint</Application>
  <PresentationFormat>Экран (4:3)</PresentationFormat>
  <Paragraphs>58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16</vt:i4>
      </vt:variant>
    </vt:vector>
  </HeadingPairs>
  <TitlesOfParts>
    <vt:vector size="29" baseType="lpstr">
      <vt:lpstr>Arial</vt:lpstr>
      <vt:lpstr>Calibri</vt:lpstr>
      <vt:lpstr>Century Gothic</vt:lpstr>
      <vt:lpstr>Corbel</vt:lpstr>
      <vt:lpstr>Times New Roman</vt:lpstr>
      <vt:lpstr>Trebuchet MS</vt:lpstr>
      <vt:lpstr>Wingdings</vt:lpstr>
      <vt:lpstr>Wingdings 2</vt:lpstr>
      <vt:lpstr>Тема Office</vt:lpstr>
      <vt:lpstr>Цитаты</vt:lpstr>
      <vt:lpstr>1_Цитаты</vt:lpstr>
      <vt:lpstr>Окаймление</vt:lpstr>
      <vt:lpstr>2_Цитаты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Aholi tarkibida ayol va erkaklarning ulushi</vt:lpstr>
      <vt:lpstr>Презентация PowerPoint</vt:lpstr>
      <vt:lpstr>Buxoro viloyati sanoat korxonalari</vt:lpstr>
      <vt:lpstr>Respublikamizda 2023-yilning 1-avgust holatiga jami 44 958 ta oilaviy korxonalar faoliyat yuritayotgani ma’lum bo‘ldi.</vt:lpstr>
      <vt:lpstr>Презентация PowerPoint</vt:lpstr>
      <vt:lpstr>“G‘ijduvon” erkin iqtisodiy zonasi</vt:lpstr>
      <vt:lpstr>2.BUXORO VILOYATINING IQTISODIY SALOHIYATI</vt:lpstr>
      <vt:lpstr>3.Turizm salohiyati</vt:lpstr>
      <vt:lpstr>3.Turizm salohiyati</vt:lpstr>
      <vt:lpstr>3.Turizm salohiyati</vt:lpstr>
      <vt:lpstr>3.Turizm salohiyati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</dc:creator>
  <cp:lastModifiedBy>Akhadjon</cp:lastModifiedBy>
  <cp:revision>46</cp:revision>
  <dcterms:created xsi:type="dcterms:W3CDTF">2023-11-07T06:19:44Z</dcterms:created>
  <dcterms:modified xsi:type="dcterms:W3CDTF">2023-11-15T06:19:24Z</dcterms:modified>
</cp:coreProperties>
</file>